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  <p:sldMasterId id="2147483846" r:id="rId2"/>
  </p:sldMasterIdLst>
  <p:sldIdLst>
    <p:sldId id="256" r:id="rId3"/>
    <p:sldId id="258" r:id="rId4"/>
    <p:sldId id="259" r:id="rId5"/>
    <p:sldId id="268" r:id="rId6"/>
    <p:sldId id="260" r:id="rId7"/>
    <p:sldId id="269" r:id="rId8"/>
    <p:sldId id="261" r:id="rId9"/>
    <p:sldId id="270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8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0179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0180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0181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0182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0183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0184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50185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BC6E69C0-C51E-4125-8ACA-5D991A195178}" type="datetimeFigureOut">
              <a:rPr lang="en-US"/>
              <a:pPr/>
              <a:t>12/17/15</a:t>
            </a:fld>
            <a:endParaRPr lang="en-US"/>
          </a:p>
        </p:txBody>
      </p:sp>
      <p:sp>
        <p:nvSpPr>
          <p:cNvPr id="5018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0187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59FC696-E8E9-49CF-9087-AB851705E9C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01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4449FA-7E83-4CDE-9C45-764C5D671559}" type="datetimeFigureOut">
              <a:rPr lang="en-US"/>
              <a:pPr/>
              <a:t>12/17/15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102C4-6EA0-41FE-9E23-9A8C71BD8A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B815DF-DD94-46C1-9D9A-19F7B4A4B3E7}" type="datetimeFigureOut">
              <a:rPr lang="en-US"/>
              <a:pPr/>
              <a:t>12/17/15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8908C-1280-48E5-B0A6-1079CDC35E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3CD4DF-12E4-421A-8C1D-8B19A58B8CFE}" type="datetimeFigureOut">
              <a:rPr lang="en-US"/>
              <a:pPr>
                <a:defRPr/>
              </a:pPr>
              <a:t>12/17/15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49E694-2601-4D0D-B9AC-7996A15FF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00DD0D-499C-4F2A-97B6-7170EE7F46E2}" type="datetimeFigureOut">
              <a:rPr lang="en-US"/>
              <a:pPr>
                <a:defRPr/>
              </a:pPr>
              <a:t>12/17/15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B34C52-0278-4670-A8E1-6A2F32D18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CAB20F-DA53-4556-A202-07E073445BF5}" type="datetimeFigureOut">
              <a:rPr lang="en-US"/>
              <a:pPr>
                <a:defRPr/>
              </a:pPr>
              <a:t>12/17/15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A7043A-58F1-44BB-8FCF-7A0ED693E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E8C3C2-1B8D-4BAD-8590-9432CFC25D93}" type="datetimeFigureOut">
              <a:rPr lang="en-US"/>
              <a:pPr>
                <a:defRPr/>
              </a:pPr>
              <a:t>12/17/15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670205-CF6A-4093-AE35-7343B2F16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21BA0D-DB4E-4A26-B68D-2AAFC16B159B}" type="datetimeFigureOut">
              <a:rPr lang="en-US"/>
              <a:pPr>
                <a:defRPr/>
              </a:pPr>
              <a:t>12/17/15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2B3ADF-44C7-4CC2-A70E-98BE64E52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77BC89C-38B3-48CE-A2F7-C82F1C3FEE7C}" type="datetimeFigureOut">
              <a:rPr lang="en-US"/>
              <a:pPr>
                <a:defRPr/>
              </a:pPr>
              <a:t>12/17/15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ED190ED-DB2F-4694-B9BD-19DE06BB6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CB68DB-A634-4157-A2F3-3286EC952823}" type="datetimeFigureOut">
              <a:rPr lang="en-US"/>
              <a:pPr/>
              <a:t>12/17/15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ABBAF-1985-474D-90D1-C5037B97DE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F7120F-56A4-4780-9432-715B1AE57A09}" type="datetimeFigureOut">
              <a:rPr lang="en-US"/>
              <a:pPr/>
              <a:t>12/17/15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B1F00-B023-47E8-AFC0-06DE57C6C9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27E958-192A-49C9-9DFB-05AF35906AAC}" type="datetimeFigureOut">
              <a:rPr lang="en-US"/>
              <a:pPr/>
              <a:t>12/17/15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323C0-8DDF-40ED-AA29-CBA14102E0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D84796-E8FE-4FBF-A97A-50567710CB87}" type="datetimeFigureOut">
              <a:rPr lang="en-US"/>
              <a:pPr/>
              <a:t>12/17/15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1DF4F-EC78-4CD8-9BC5-561919FB97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F09E95-2B4A-4E65-B3EC-B8BAF27EB917}" type="datetimeFigureOut">
              <a:rPr lang="en-US"/>
              <a:pPr/>
              <a:t>12/17/15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D8967-7B2A-4C64-94C7-C66B60D21E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6E001C-EB98-48DA-9A07-1120CB2DBB4B}" type="datetimeFigureOut">
              <a:rPr lang="en-US"/>
              <a:pPr/>
              <a:t>12/17/15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4548C-F275-41FC-88F7-A0425AD499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8A11A-901B-4438-9ECA-8771E189DE11}" type="datetimeFigureOut">
              <a:rPr lang="en-US"/>
              <a:pPr/>
              <a:t>12/17/15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7924C-B584-4C11-8A94-733B172E41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27F1FD-3458-4203-AFCE-338226E181D1}" type="datetimeFigureOut">
              <a:rPr lang="en-US"/>
              <a:pPr/>
              <a:t>12/17/15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FA540-B889-472E-8264-2D8C009DF8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49155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9156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9157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9158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9159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4916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63E6DC3B-63DD-4ADD-A8A4-21281C36080E}" type="datetimeFigureOut">
              <a:rPr lang="en-US"/>
              <a:pPr/>
              <a:t>12/17/15</a:t>
            </a:fld>
            <a:endParaRPr lang="en-US"/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706D1972-7789-41A5-87C0-292237E0B0A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970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5F38FC5-59EB-46E7-AD20-866A5EFD62B6}" type="datetimeFigureOut">
              <a:rPr lang="en-US"/>
              <a:pPr>
                <a:defRPr/>
              </a:pPr>
              <a:t>12/17/15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95FB748-A520-4F6A-B74A-58A3A5325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5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image" Target="../media/image14.jpeg"/><Relationship Id="rId5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-606456" y="464082"/>
            <a:ext cx="7696140" cy="2642647"/>
          </a:xfrm>
          <a:noFill/>
          <a:ln/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4800" b="1" kern="1200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States of Matter</a:t>
            </a:r>
          </a:p>
        </p:txBody>
      </p:sp>
      <p:pic>
        <p:nvPicPr>
          <p:cNvPr id="13315" name="Picture 4" descr="solliqga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895600"/>
            <a:ext cx="4343400" cy="325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63422" y="327265"/>
            <a:ext cx="8063169" cy="900307"/>
          </a:xfrm>
          <a:noFill/>
          <a:ln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100" b="1" kern="1200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The End</a:t>
            </a:r>
          </a:p>
        </p:txBody>
      </p:sp>
      <p:pic>
        <p:nvPicPr>
          <p:cNvPr id="22530" name="Content Placeholder 5" descr="soliqas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0" y="2025650"/>
            <a:ext cx="6278563" cy="3660775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304800"/>
            <a:ext cx="8229600" cy="5702300"/>
          </a:xfrm>
        </p:spPr>
        <p:txBody>
          <a:bodyPr/>
          <a:lstStyle/>
          <a:p>
            <a:r>
              <a:rPr lang="en-US" sz="6400" b="1" dirty="0"/>
              <a:t>Solids </a:t>
            </a:r>
          </a:p>
          <a:p>
            <a:pPr lvl="1">
              <a:buFont typeface="Wingdings" pitchFamily="2" charset="2"/>
              <a:buChar char="q"/>
            </a:pPr>
            <a:r>
              <a:rPr lang="en-US" sz="4700" dirty="0"/>
              <a:t> have </a:t>
            </a:r>
            <a:r>
              <a:rPr lang="en-US" sz="4700" u="sng" dirty="0"/>
              <a:t>definite shape</a:t>
            </a:r>
            <a:r>
              <a:rPr lang="en-US" sz="4700" dirty="0"/>
              <a:t> and </a:t>
            </a:r>
            <a:r>
              <a:rPr lang="en-US" sz="4700" u="sng" dirty="0"/>
              <a:t>volume</a:t>
            </a:r>
          </a:p>
          <a:p>
            <a:pPr lvl="1">
              <a:buFont typeface="Wingdings" pitchFamily="2" charset="2"/>
              <a:buChar char="q"/>
            </a:pPr>
            <a:r>
              <a:rPr lang="en-US" sz="4700" dirty="0"/>
              <a:t> </a:t>
            </a:r>
            <a:r>
              <a:rPr lang="en-US" sz="4700" u="sng" dirty="0"/>
              <a:t>particles closely locked in position and can only vibrate.</a:t>
            </a:r>
            <a:r>
              <a:rPr lang="en-US" sz="3500" u="sng" dirty="0"/>
              <a:t> 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533400"/>
            <a:ext cx="8229600" cy="4530725"/>
          </a:xfrm>
        </p:spPr>
        <p:txBody>
          <a:bodyPr/>
          <a:lstStyle/>
          <a:p>
            <a:r>
              <a:rPr lang="en-US" sz="5400" b="1"/>
              <a:t>Crystalline Solids</a:t>
            </a:r>
            <a:r>
              <a:rPr lang="en-US" sz="4400"/>
              <a:t> –particles form a </a:t>
            </a:r>
            <a:r>
              <a:rPr lang="en-US" sz="4400" u="sng"/>
              <a:t>regular,</a:t>
            </a:r>
            <a:r>
              <a:rPr lang="en-US" sz="4400"/>
              <a:t> </a:t>
            </a:r>
            <a:r>
              <a:rPr lang="en-US" sz="4400" u="sng"/>
              <a:t>repeating</a:t>
            </a:r>
            <a:r>
              <a:rPr lang="en-US" sz="4400"/>
              <a:t> </a:t>
            </a:r>
            <a:r>
              <a:rPr lang="en-US" sz="4400" u="sng"/>
              <a:t>pattern</a:t>
            </a:r>
            <a:r>
              <a:rPr lang="en-US" sz="4400"/>
              <a:t>. </a:t>
            </a:r>
          </a:p>
          <a:p>
            <a:pPr lvl="1"/>
            <a:r>
              <a:rPr lang="en-US" sz="4100"/>
              <a:t>EX – table salt, snowflakes </a:t>
            </a:r>
            <a:r>
              <a:rPr lang="en-US" sz="4100">
                <a:solidFill>
                  <a:schemeClr val="hlink"/>
                </a:solidFill>
              </a:rPr>
              <a:t>(No two snowflakes are EVER the same).</a:t>
            </a:r>
          </a:p>
        </p:txBody>
      </p:sp>
      <p:pic>
        <p:nvPicPr>
          <p:cNvPr id="6" name="Picture 5" descr="nacl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953000"/>
            <a:ext cx="16764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snowflake molecul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4572000"/>
            <a:ext cx="1878013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1"/>
          <p:cNvSpPr>
            <a:spLocks noGrp="1"/>
          </p:cNvSpPr>
          <p:nvPr>
            <p:ph idx="4294967295"/>
          </p:nvPr>
        </p:nvSpPr>
        <p:spPr>
          <a:xfrm>
            <a:off x="457200" y="0"/>
            <a:ext cx="8229600" cy="6130925"/>
          </a:xfrm>
        </p:spPr>
        <p:txBody>
          <a:bodyPr/>
          <a:lstStyle/>
          <a:p>
            <a:r>
              <a:rPr lang="en-US" sz="5400" b="1" dirty="0"/>
              <a:t>AMORPHOUS Solids</a:t>
            </a:r>
            <a:endParaRPr lang="en-US" dirty="0"/>
          </a:p>
          <a:p>
            <a:r>
              <a:rPr lang="en-US" sz="5400" dirty="0"/>
              <a:t>Particles that </a:t>
            </a:r>
            <a:r>
              <a:rPr lang="en-US" sz="5400" u="sng" dirty="0"/>
              <a:t>are not arranged in a re</a:t>
            </a:r>
            <a:r>
              <a:rPr lang="en-US" sz="5400" dirty="0"/>
              <a:t>gular pattern</a:t>
            </a:r>
          </a:p>
          <a:p>
            <a:pPr lvl="2"/>
            <a:r>
              <a:rPr lang="en-US" sz="5400" dirty="0"/>
              <a:t>EXAMPLE:</a:t>
            </a:r>
          </a:p>
          <a:p>
            <a:pPr lvl="4"/>
            <a:r>
              <a:rPr lang="en-US" sz="4900" dirty="0"/>
              <a:t>plastics</a:t>
            </a:r>
          </a:p>
        </p:txBody>
      </p:sp>
      <p:pic>
        <p:nvPicPr>
          <p:cNvPr id="17413" name="Picture 5" descr="amorphous_sol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5875" y="2895600"/>
            <a:ext cx="4048125" cy="2709863"/>
          </a:xfrm>
          <a:prstGeom prst="rect">
            <a:avLst/>
          </a:prstGeom>
          <a:noFill/>
        </p:spPr>
      </p:pic>
      <p:pic>
        <p:nvPicPr>
          <p:cNvPr id="17415" name="Picture 7" descr="300px-Candle_with_burnt_wi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219200"/>
            <a:ext cx="2857500" cy="3848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0"/>
            <a:ext cx="8763000" cy="6629400"/>
          </a:xfrm>
        </p:spPr>
        <p:txBody>
          <a:bodyPr/>
          <a:lstStyle/>
          <a:p>
            <a:r>
              <a:rPr lang="en-US" sz="6600" b="1" u="sng" dirty="0"/>
              <a:t>Liquids</a:t>
            </a:r>
            <a:r>
              <a:rPr lang="en-US" sz="6600" b="1" dirty="0"/>
              <a:t>  </a:t>
            </a:r>
          </a:p>
          <a:p>
            <a:pPr lvl="1">
              <a:buFont typeface="Wingdings" pitchFamily="2" charset="2"/>
              <a:buChar char="q"/>
            </a:pPr>
            <a:r>
              <a:rPr lang="en-US" sz="4300" dirty="0"/>
              <a:t>Have </a:t>
            </a:r>
            <a:r>
              <a:rPr lang="en-US" sz="4300" u="sng" dirty="0"/>
              <a:t>definite </a:t>
            </a:r>
            <a:r>
              <a:rPr lang="en-US" sz="4300" b="1" u="sng" dirty="0"/>
              <a:t>volume</a:t>
            </a:r>
            <a:r>
              <a:rPr lang="en-US" sz="4300" dirty="0"/>
              <a:t> but </a:t>
            </a:r>
            <a:r>
              <a:rPr lang="en-US" sz="4300" b="1" u="sng" dirty="0"/>
              <a:t>NO</a:t>
            </a:r>
            <a:r>
              <a:rPr lang="en-US" sz="4300" u="sng" dirty="0"/>
              <a:t> definite shape </a:t>
            </a:r>
          </a:p>
          <a:p>
            <a:pPr lvl="1">
              <a:buFont typeface="Wingdings" pitchFamily="2" charset="2"/>
              <a:buChar char="q"/>
            </a:pPr>
            <a:r>
              <a:rPr lang="en-US" sz="4300" dirty="0"/>
              <a:t>Particles are more </a:t>
            </a:r>
            <a:r>
              <a:rPr lang="en-US" sz="4300" u="sng" dirty="0"/>
              <a:t>loosely connected</a:t>
            </a:r>
            <a:r>
              <a:rPr lang="en-US" sz="4300" dirty="0"/>
              <a:t> and </a:t>
            </a:r>
            <a:r>
              <a:rPr lang="en-US" sz="4300" u="sng" dirty="0"/>
              <a:t>can collide with and move past one another</a:t>
            </a:r>
          </a:p>
          <a:p>
            <a:pPr lvl="1">
              <a:buFont typeface="Wingdings" pitchFamily="2" charset="2"/>
              <a:buChar char="q"/>
            </a:pPr>
            <a:r>
              <a:rPr lang="en-US" sz="3900" dirty="0">
                <a:solidFill>
                  <a:schemeClr val="hlink"/>
                </a:solidFill>
              </a:rPr>
              <a:t>not held together as tightly as the solid </a:t>
            </a:r>
          </a:p>
          <a:p>
            <a:pPr lvl="1">
              <a:buFont typeface="Wingdings" pitchFamily="2" charset="2"/>
              <a:buChar char="q"/>
            </a:pPr>
            <a:r>
              <a:rPr lang="en-US" sz="3900" dirty="0">
                <a:solidFill>
                  <a:schemeClr val="hlink"/>
                </a:solidFill>
              </a:rPr>
              <a:t>takes the shape of the container.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1"/>
          <p:cNvSpPr>
            <a:spLocks noGrp="1"/>
          </p:cNvSpPr>
          <p:nvPr>
            <p:ph idx="4294967295"/>
          </p:nvPr>
        </p:nvSpPr>
        <p:spPr>
          <a:xfrm>
            <a:off x="457200" y="228600"/>
            <a:ext cx="8229600" cy="5902325"/>
          </a:xfrm>
        </p:spPr>
        <p:txBody>
          <a:bodyPr/>
          <a:lstStyle/>
          <a:p>
            <a:r>
              <a:rPr lang="en-US" sz="4400" b="1" dirty="0"/>
              <a:t>SURFACE TENSION:</a:t>
            </a:r>
            <a:r>
              <a:rPr lang="en-US" sz="4400" b="1" u="sng" dirty="0"/>
              <a:t> </a:t>
            </a:r>
          </a:p>
          <a:p>
            <a:pPr lvl="1"/>
            <a:r>
              <a:rPr lang="en-US" sz="3900" dirty="0"/>
              <a:t>result of an</a:t>
            </a:r>
            <a:r>
              <a:rPr lang="en-US" sz="3900" u="sng" dirty="0"/>
              <a:t> inward pull among the molecules that brings the molecules on the surface closer together</a:t>
            </a:r>
            <a:endParaRPr lang="en-US" sz="4900" b="1" u="sng" dirty="0"/>
          </a:p>
          <a:p>
            <a:r>
              <a:rPr lang="en-US" sz="4600" b="1" dirty="0"/>
              <a:t>VISCOSITY</a:t>
            </a:r>
          </a:p>
          <a:p>
            <a:pPr lvl="1"/>
            <a:r>
              <a:rPr lang="en-US" sz="4300" u="sng" dirty="0"/>
              <a:t>liquid’s resistance to flow</a:t>
            </a:r>
          </a:p>
          <a:p>
            <a:pPr lvl="1">
              <a:buFont typeface="Wingdings" pitchFamily="2" charset="2"/>
              <a:buNone/>
            </a:pPr>
            <a:r>
              <a:rPr lang="en-US" sz="4300" dirty="0">
                <a:solidFill>
                  <a:schemeClr val="hlink"/>
                </a:solidFill>
              </a:rPr>
              <a:t>	molasses: high viscosity</a:t>
            </a:r>
          </a:p>
          <a:p>
            <a:pPr lvl="1">
              <a:buFont typeface="Wingdings" pitchFamily="2" charset="2"/>
              <a:buNone/>
            </a:pPr>
            <a:r>
              <a:rPr lang="en-US" sz="4300" dirty="0">
                <a:solidFill>
                  <a:schemeClr val="hlink"/>
                </a:solidFill>
              </a:rPr>
              <a:t>	water: low viscosity</a:t>
            </a:r>
          </a:p>
        </p:txBody>
      </p:sp>
      <p:pic>
        <p:nvPicPr>
          <p:cNvPr id="19461" name="Picture 5" descr="fuild20surface20tensio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3722653"/>
            <a:ext cx="4667250" cy="3111500"/>
          </a:xfrm>
          <a:prstGeom prst="rect">
            <a:avLst/>
          </a:prstGeom>
          <a:noFill/>
        </p:spPr>
      </p:pic>
      <p:pic>
        <p:nvPicPr>
          <p:cNvPr id="19463" name="Picture 7" descr="pennychallenge_1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6893" y="685800"/>
            <a:ext cx="4195762" cy="2832100"/>
          </a:xfrm>
          <a:prstGeom prst="rect">
            <a:avLst/>
          </a:prstGeom>
          <a:noFill/>
        </p:spPr>
      </p:pic>
      <p:pic>
        <p:nvPicPr>
          <p:cNvPr id="19465" name="Picture 9" descr="syru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609600"/>
            <a:ext cx="4114800" cy="3086100"/>
          </a:xfrm>
          <a:prstGeom prst="rect">
            <a:avLst/>
          </a:prstGeom>
          <a:noFill/>
        </p:spPr>
      </p:pic>
      <p:pic>
        <p:nvPicPr>
          <p:cNvPr id="19467" name="Picture 11" descr="chfa_03_img050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762000"/>
            <a:ext cx="7391400" cy="589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 uiExpand="1" build="allAtOnce"/>
      <p:bldP spid="19457" grpId="1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52400"/>
            <a:ext cx="8534400" cy="5978525"/>
          </a:xfrm>
        </p:spPr>
        <p:txBody>
          <a:bodyPr/>
          <a:lstStyle/>
          <a:p>
            <a:r>
              <a:rPr lang="en-US" sz="6600" b="1" u="sng" dirty="0"/>
              <a:t>Gas</a:t>
            </a:r>
            <a:r>
              <a:rPr lang="en-US" dirty="0"/>
              <a:t> </a:t>
            </a:r>
          </a:p>
          <a:p>
            <a:pPr lvl="1">
              <a:buFont typeface="Wingdings" pitchFamily="2" charset="2"/>
              <a:buChar char="q"/>
            </a:pPr>
            <a:r>
              <a:rPr lang="en-US" sz="4300" u="sng" dirty="0"/>
              <a:t>Change volume easily</a:t>
            </a:r>
          </a:p>
          <a:p>
            <a:pPr lvl="1">
              <a:buFont typeface="Wingdings" pitchFamily="2" charset="2"/>
              <a:buNone/>
            </a:pPr>
            <a:r>
              <a:rPr lang="en-US" sz="4300" u="sng" dirty="0"/>
              <a:t>    NO definite shape or  volume</a:t>
            </a:r>
            <a:r>
              <a:rPr lang="en-US" sz="4300" dirty="0"/>
              <a:t>.</a:t>
            </a:r>
          </a:p>
          <a:p>
            <a:pPr lvl="1">
              <a:buFont typeface="Wingdings" pitchFamily="2" charset="2"/>
              <a:buChar char="q"/>
            </a:pPr>
            <a:r>
              <a:rPr lang="en-US" sz="4300" dirty="0"/>
              <a:t>Atoms and molecules are </a:t>
            </a:r>
            <a:r>
              <a:rPr lang="en-US" sz="4300" u="sng" dirty="0"/>
              <a:t>free to move</a:t>
            </a:r>
            <a:r>
              <a:rPr lang="en-US" sz="4300" dirty="0"/>
              <a:t> </a:t>
            </a:r>
            <a:r>
              <a:rPr lang="en-US" sz="4300" u="sng" dirty="0"/>
              <a:t>independently, colliding frequently</a:t>
            </a:r>
          </a:p>
          <a:p>
            <a:pPr lvl="1">
              <a:buFont typeface="Wingdings" pitchFamily="2" charset="2"/>
              <a:buChar char="q"/>
            </a:pPr>
            <a:r>
              <a:rPr lang="en-US" sz="2300" dirty="0">
                <a:solidFill>
                  <a:schemeClr val="hlink"/>
                </a:solidFill>
              </a:rPr>
              <a:t>It can change volume very easily </a:t>
            </a:r>
          </a:p>
          <a:p>
            <a:pPr lvl="1">
              <a:buFont typeface="Wingdings" pitchFamily="2" charset="2"/>
              <a:buChar char="q"/>
            </a:pPr>
            <a:r>
              <a:rPr lang="en-US" sz="2300" dirty="0">
                <a:solidFill>
                  <a:schemeClr val="hlink"/>
                </a:solidFill>
              </a:rPr>
              <a:t>Gas particles fill the space in a container, </a:t>
            </a:r>
          </a:p>
          <a:p>
            <a:pPr lvl="1">
              <a:buFont typeface="Wingdings" pitchFamily="2" charset="2"/>
              <a:buChar char="q"/>
            </a:pPr>
            <a:r>
              <a:rPr lang="en-US" sz="2300" dirty="0">
                <a:solidFill>
                  <a:schemeClr val="hlink"/>
                </a:solidFill>
              </a:rPr>
              <a:t>They tend to spread far from one another, they can be pushed close together, squeezing creates pressure.</a:t>
            </a:r>
            <a:r>
              <a:rPr lang="en-US" sz="2300" dirty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52400"/>
            <a:ext cx="8229600" cy="5978525"/>
          </a:xfrm>
        </p:spPr>
        <p:txBody>
          <a:bodyPr/>
          <a:lstStyle/>
          <a:p>
            <a:pPr marL="620713" lvl="1" indent="-228600">
              <a:buFont typeface="Wingdings" pitchFamily="2" charset="2"/>
              <a:buChar char="q"/>
            </a:pPr>
            <a:r>
              <a:rPr lang="en-US" sz="3600" dirty="0" smtClean="0">
                <a:solidFill>
                  <a:schemeClr val="hlink"/>
                </a:solidFill>
              </a:rPr>
              <a:t>It </a:t>
            </a:r>
            <a:r>
              <a:rPr lang="en-US" sz="3600" dirty="0">
                <a:solidFill>
                  <a:schemeClr val="hlink"/>
                </a:solidFill>
              </a:rPr>
              <a:t>can change volume very easily </a:t>
            </a:r>
          </a:p>
          <a:p>
            <a:pPr marL="620713" lvl="1" indent="-228600">
              <a:buFont typeface="Wingdings" pitchFamily="2" charset="2"/>
              <a:buChar char="q"/>
            </a:pPr>
            <a:r>
              <a:rPr lang="en-US" sz="3600" dirty="0">
                <a:solidFill>
                  <a:schemeClr val="hlink"/>
                </a:solidFill>
              </a:rPr>
              <a:t>Gas particles fill the space in a container, </a:t>
            </a:r>
          </a:p>
          <a:p>
            <a:pPr marL="620713" lvl="1" indent="-228600">
              <a:buFont typeface="Wingdings" pitchFamily="2" charset="2"/>
              <a:buChar char="q"/>
            </a:pPr>
            <a:r>
              <a:rPr lang="en-US" sz="3600" dirty="0">
                <a:solidFill>
                  <a:schemeClr val="hlink"/>
                </a:solidFill>
              </a:rPr>
              <a:t>They tend to spread far from one another, they can be pushed close together, squeezing creates pressure.</a:t>
            </a:r>
            <a:r>
              <a:rPr lang="en-US" sz="2300" dirty="0"/>
              <a:t> </a:t>
            </a:r>
          </a:p>
        </p:txBody>
      </p:sp>
      <p:pic>
        <p:nvPicPr>
          <p:cNvPr id="52228" name="Picture 4" descr="g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762000"/>
            <a:ext cx="6019800" cy="46148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381000"/>
            <a:ext cx="8229600" cy="6172200"/>
          </a:xfrm>
        </p:spPr>
        <p:txBody>
          <a:bodyPr/>
          <a:lstStyle/>
          <a:p>
            <a:r>
              <a:rPr lang="en-US" sz="4000" u="sng">
                <a:solidFill>
                  <a:schemeClr val="hlink"/>
                </a:solidFill>
              </a:rPr>
              <a:t>Plasma </a:t>
            </a:r>
            <a:r>
              <a:rPr lang="en-US" sz="4000">
                <a:solidFill>
                  <a:schemeClr val="hlink"/>
                </a:solidFill>
              </a:rPr>
              <a:t> – highest energy state - more than gas</a:t>
            </a:r>
            <a:endParaRPr lang="en-US" sz="4000" u="sng">
              <a:solidFill>
                <a:schemeClr val="hlink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en-US" sz="3600">
                <a:solidFill>
                  <a:schemeClr val="hlink"/>
                </a:solidFill>
              </a:rPr>
              <a:t>rare on Earth. </a:t>
            </a:r>
          </a:p>
          <a:p>
            <a:pPr lvl="1">
              <a:buFont typeface="Wingdings" pitchFamily="2" charset="2"/>
              <a:buChar char="q"/>
            </a:pPr>
            <a:r>
              <a:rPr lang="en-US" sz="3600">
                <a:solidFill>
                  <a:schemeClr val="hlink"/>
                </a:solidFill>
              </a:rPr>
              <a:t>Most common phase of matter in the universe.</a:t>
            </a:r>
          </a:p>
          <a:p>
            <a:pPr lvl="1">
              <a:buFont typeface="Wingdings" pitchFamily="2" charset="2"/>
              <a:buChar char="q"/>
            </a:pPr>
            <a:r>
              <a:rPr lang="en-US" sz="3600">
                <a:solidFill>
                  <a:schemeClr val="hlink"/>
                </a:solidFill>
              </a:rPr>
              <a:t>Extremely high in energy.</a:t>
            </a:r>
            <a:r>
              <a:rPr lang="en-US">
                <a:solidFill>
                  <a:schemeClr val="hlink"/>
                </a:solidFill>
              </a:rPr>
              <a:t> </a:t>
            </a:r>
          </a:p>
          <a:p>
            <a:endParaRPr lang="en-US">
              <a:solidFill>
                <a:schemeClr val="hlink"/>
              </a:solidFill>
            </a:endParaRPr>
          </a:p>
        </p:txBody>
      </p:sp>
      <p:pic>
        <p:nvPicPr>
          <p:cNvPr id="4" name="Picture 3" descr="plasm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191000"/>
            <a:ext cx="1319213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plasma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4114800"/>
            <a:ext cx="1646238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plasma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4343400"/>
            <a:ext cx="171132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plasma3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4648200"/>
            <a:ext cx="1689100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ncourse">
  <a:themeElements>
    <a:clrScheme name="Custom 1">
      <a:dk1>
        <a:sysClr val="windowText" lastClr="000000"/>
      </a:dk1>
      <a:lt1>
        <a:srgbClr val="FFCCA3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rgbClr val="FFCCA3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rgbClr val="FFCCA3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192</TotalTime>
  <Words>245</Words>
  <Application>Microsoft Macintosh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Watermark</vt:lpstr>
      <vt:lpstr>1_Concourse</vt:lpstr>
      <vt:lpstr>States of Matter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End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Inge</dc:creator>
  <cp:lastModifiedBy>User</cp:lastModifiedBy>
  <cp:revision>57</cp:revision>
  <dcterms:created xsi:type="dcterms:W3CDTF">2007-10-09T22:50:38Z</dcterms:created>
  <dcterms:modified xsi:type="dcterms:W3CDTF">2015-12-17T16:55:23Z</dcterms:modified>
</cp:coreProperties>
</file>