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>
      <p:cViewPr varScale="1">
        <p:scale>
          <a:sx n="87" d="100"/>
          <a:sy n="87" d="100"/>
        </p:scale>
        <p:origin x="18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B885D3-72B8-51E6-4129-ADF6EE64B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C11726-54DB-12EB-F78E-1F8466D89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D4F810-5DA1-8388-0086-6994F8FED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F861E-2625-CC45-AD7A-C4BC6D392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37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9EF65-9082-FFA8-3BF4-E97D79BB4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BF0A3B-EAC9-32C2-2F1B-9D0968E14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58153-9895-BCE1-EEF3-70AF60652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FF5E-E8D3-CF4F-96D0-E90DA7D5B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17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E33137-7265-E5E2-5F1A-5098A3F0F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F191B1-6337-647A-6E4C-8FD586564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DFD96E-87BC-A59A-1A28-E0AC37CC2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E48BE-FF82-4646-B7DB-3809C5DA6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0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08E43D-7814-0C11-2EAF-BC03D41B5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6F384-427C-FEF8-BA3D-EDDBBCF67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86BF70-4B25-61E8-45A4-BD67392CD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278FA-DD26-E14C-A24E-9FFB6DE22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70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316760-3762-E4E3-E431-39DB8F0B0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D221EF-16B1-391B-B3E7-ED181799F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0E7A5E-5ED1-F3A6-FA6B-1AB1EED40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DD29A-465E-E248-A30D-714E969BC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28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1C522-4170-DF15-1450-6BCC5634A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A318E7-C723-BBD2-DD19-ACAABB970D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BF6BD-2260-E15E-4034-EB04254C4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3CA53-5CEB-BE43-AFDD-6F2F6BE54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61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64E036-14A5-3CFB-013A-21E2B08BD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888720-B3A8-D98F-37ED-76FFB0391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E5DFC9-FD50-A414-DE7F-3CF1D999E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ADAD6-23AB-9F4C-B90F-05C159F76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68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AD13CC-5193-8CBE-2C6B-9555668A2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EEB8A8-85DD-87A0-A7C0-7A473450E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3D69C5-52C2-5247-5FA1-68EC69FCD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31A27-41BF-4942-99AC-AFEF87B95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19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4FE615-EB01-FC58-822D-817981311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2C2B06-6E66-460B-3AD8-E33FF5624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360F6-84CA-EBD8-174D-BD058D635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45300-804C-E54C-89BE-806C263FB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E3B02-F882-E5DB-FD0E-917AE219C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EF529F-9071-735B-E661-9BD714B06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C855E-D6E2-AC07-54DE-3AC577535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4FFBA-BB10-C044-A680-AAB22AEFE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9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91C6F8-DE50-D6FD-0BBC-FF64BB346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3BFF3-1F01-6DAF-D369-F81026BE1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14881E-5E48-C264-5575-8DB373FF9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6CBDB-9821-AA48-B3C4-3F99BE5D3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89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D64569-9F8E-B801-E952-478894956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7AD546-2E63-1B00-A91C-3593A2A0C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D64F5A-EB17-E2CC-6F6A-CC86A172AA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89ABC6-64BA-A78A-CBE8-279E63D4E8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93FEEE-FB87-AE0C-2376-B73CBFD9B4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D35B2C-5B50-CB49-96A1-6607ED1F9F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aE1eOeveM4&amp;list=PL412FD213FE322FC1&amp;index=1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AB550DF-84E8-2DD4-F10C-7F91E06A4D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Notes on Density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188DE42E-35D6-7AF2-73EE-F9147BE1C1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By Ms Toal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1E5576C-CE0E-6C8C-27CC-2133D98FE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2530" name="Picture 3">
            <a:extLst>
              <a:ext uri="{FF2B5EF4-FFF2-40B4-BE49-F238E27FC236}">
                <a16:creationId xmlns:a16="http://schemas.microsoft.com/office/drawing/2014/main" id="{893BD92B-6C09-5845-1A15-73FD3DF18B0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67818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A66F479-ACAC-7F62-93D9-2DB0208D7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C9DE10D2-8BA8-3414-B4B6-AFFEA86B8D1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810000" cy="2895600"/>
          </a:xfrm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F92B4A35-A2E7-EDCD-338A-377843978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3D9170E4-E516-1B0E-0342-CEC062CD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1828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3EC80E6-D709-E111-9237-E835AC5F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8" name="Content Placeholder 4">
            <a:extLst>
              <a:ext uri="{FF2B5EF4-FFF2-40B4-BE49-F238E27FC236}">
                <a16:creationId xmlns:a16="http://schemas.microsoft.com/office/drawing/2014/main" id="{9F68DC4D-006F-98FC-C1DC-9757F5B0B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do you think will happen when a regular coke can and a diet coke can are put in a tub of water? Float or sink, which one/both? Guess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4579" name="Picture 5" descr="http://demoroom.physics.ncsu.edu/multimedia/images/demos/2b40291.jpg">
            <a:extLst>
              <a:ext uri="{FF2B5EF4-FFF2-40B4-BE49-F238E27FC236}">
                <a16:creationId xmlns:a16="http://schemas.microsoft.com/office/drawing/2014/main" id="{54D1479D-2E7B-253A-F3A5-693CD5130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495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4043CC5C-251D-210F-94F3-0941153A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F340E33-DA38-1131-ECF5-4CC47B38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hlinkClick r:id="rId2"/>
              </a:rPr>
              <a:t>sulfur lake underwater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B0FEB2D-0C14-EF18-6A2A-4AB0CF70C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Density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F8B9FC24-3021-F421-CC39-9EE179F8D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1447800"/>
            <a:ext cx="4724400" cy="495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You can </a:t>
            </a:r>
            <a:r>
              <a:rPr lang="en-US" altLang="en-US" u="sng">
                <a:ea typeface="ＭＳ Ｐゴシック" panose="020B0600070205080204" pitchFamily="34" charset="-128"/>
              </a:rPr>
              <a:t>determine the identity of a substance by its </a:t>
            </a:r>
            <a:r>
              <a:rPr lang="en-US" altLang="en-US" i="1" u="sng">
                <a:ea typeface="ＭＳ Ｐゴシック" panose="020B0600070205080204" pitchFamily="34" charset="-128"/>
              </a:rPr>
              <a:t>density</a:t>
            </a:r>
            <a:endParaRPr lang="en-US" altLang="en-US" u="sng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g/ml or g/ cm</a:t>
            </a:r>
            <a:r>
              <a:rPr lang="en-US" altLang="en-US" u="sng">
                <a:ea typeface="ＭＳ Ｐゴシック" panose="020B0600070205080204" pitchFamily="34" charset="-128"/>
                <a:cs typeface="Arial" panose="020B0604020202020204" pitchFamily="34" charset="0"/>
              </a:rPr>
              <a:t>³</a:t>
            </a:r>
            <a:endParaRPr lang="en-US" altLang="en-US" u="sng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Density   =      </a:t>
            </a:r>
            <a:r>
              <a:rPr lang="en-US" altLang="en-US" u="sng">
                <a:ea typeface="ＭＳ Ｐゴシック" panose="020B0600070205080204" pitchFamily="34" charset="-128"/>
              </a:rPr>
              <a:t>mass      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	         volume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D=</a:t>
            </a:r>
            <a:r>
              <a:rPr lang="en-US" altLang="en-US" u="sng">
                <a:ea typeface="ＭＳ Ｐゴシック" panose="020B0600070205080204" pitchFamily="34" charset="-128"/>
              </a:rPr>
              <a:t> M</a:t>
            </a:r>
            <a:r>
              <a:rPr lang="en-US" altLang="en-US">
                <a:ea typeface="ＭＳ Ｐゴシック" panose="020B0600070205080204" pitchFamily="34" charset="-128"/>
              </a:rPr>
              <a:t>			</a:t>
            </a:r>
            <a:endParaRPr lang="en-US" altLang="en-US" u="sng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  V  			</a:t>
            </a:r>
          </a:p>
        </p:txBody>
      </p:sp>
      <p:sp>
        <p:nvSpPr>
          <p:cNvPr id="14339" name="AutoShape 4">
            <a:extLst>
              <a:ext uri="{FF2B5EF4-FFF2-40B4-BE49-F238E27FC236}">
                <a16:creationId xmlns:a16="http://schemas.microsoft.com/office/drawing/2014/main" id="{5423D02B-3908-97D2-6E5C-BE6355B6E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34000"/>
            <a:ext cx="104775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5">
            <a:extLst>
              <a:ext uri="{FF2B5EF4-FFF2-40B4-BE49-F238E27FC236}">
                <a16:creationId xmlns:a16="http://schemas.microsoft.com/office/drawing/2014/main" id="{DA7D728F-47C0-6704-A549-E7484D3D8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715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Box 5">
            <a:extLst>
              <a:ext uri="{FF2B5EF4-FFF2-40B4-BE49-F238E27FC236}">
                <a16:creationId xmlns:a16="http://schemas.microsoft.com/office/drawing/2014/main" id="{C37A431E-489D-719B-6319-3AD809A7C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7800"/>
            <a:ext cx="2438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u="sng"/>
              <a:t>Unknown substances: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 u="sng"/>
              <a:t>units: 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 u="sng"/>
              <a:t>Formula=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BCD396-EE33-C5B7-097C-DDE780D596B8}"/>
              </a:ext>
            </a:extLst>
          </p:cNvPr>
          <p:cNvCxnSpPr/>
          <p:nvPr/>
        </p:nvCxnSpPr>
        <p:spPr>
          <a:xfrm>
            <a:off x="3352800" y="1219200"/>
            <a:ext cx="76200" cy="5105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33DE0431-331B-6352-1E26-99ACCE783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Density of water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B66E19EE-1FBE-D593-770E-D0C39B0AE84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Weight of water</a:t>
            </a:r>
          </a:p>
          <a:p>
            <a:pPr eaLnBrk="1" hangingPunct="1"/>
            <a:endParaRPr lang="en-US" altLang="en-US" u="sng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All other matter </a:t>
            </a:r>
          </a:p>
          <a:p>
            <a:pPr eaLnBrk="1" hangingPunct="1"/>
            <a:endParaRPr lang="en-US" altLang="en-US" u="sng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Conversions</a:t>
            </a:r>
          </a:p>
        </p:txBody>
      </p:sp>
      <p:sp>
        <p:nvSpPr>
          <p:cNvPr id="15363" name="Content Placeholder 8">
            <a:extLst>
              <a:ext uri="{FF2B5EF4-FFF2-40B4-BE49-F238E27FC236}">
                <a16:creationId xmlns:a16="http://schemas.microsoft.com/office/drawing/2014/main" id="{F6211E2A-A117-C973-6948-80610FEE83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1 ml fresh water (4</a:t>
            </a:r>
            <a:r>
              <a:rPr lang="en-US" altLang="en-US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º</a:t>
            </a:r>
            <a:r>
              <a:rPr lang="en-US" altLang="en-US" u="sng">
                <a:ea typeface="ＭＳ Ｐゴシック" panose="020B0600070205080204" pitchFamily="34" charset="-128"/>
              </a:rPr>
              <a:t>C) weighs 1 gram. </a:t>
            </a:r>
          </a:p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is based relative to this density. </a:t>
            </a:r>
          </a:p>
          <a:p>
            <a:r>
              <a:rPr lang="en-US" altLang="en-US" u="sng">
                <a:ea typeface="ＭＳ Ｐゴシック" panose="020B0600070205080204" pitchFamily="34" charset="-128"/>
              </a:rPr>
              <a:t>1 cm</a:t>
            </a:r>
            <a:r>
              <a:rPr lang="en-US" altLang="en-US" u="sng">
                <a:ea typeface="ＭＳ Ｐゴシック" panose="020B0600070205080204" pitchFamily="34" charset="-128"/>
                <a:cs typeface="Arial" panose="020B0604020202020204" pitchFamily="34" charset="0"/>
              </a:rPr>
              <a:t>³  = 1 ml   =  1 g  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346CF723-8E89-512C-0337-478C0655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752600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5365" name="Picture 9">
            <a:extLst>
              <a:ext uri="{FF2B5EF4-FFF2-40B4-BE49-F238E27FC236}">
                <a16:creationId xmlns:a16="http://schemas.microsoft.com/office/drawing/2014/main" id="{63EB940B-2670-D50B-728E-92E92EE8C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1162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>
            <a:extLst>
              <a:ext uri="{FF2B5EF4-FFF2-40B4-BE49-F238E27FC236}">
                <a16:creationId xmlns:a16="http://schemas.microsoft.com/office/drawing/2014/main" id="{ED9B8213-FDCA-5741-6917-FB298EBF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0955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>
            <a:extLst>
              <a:ext uri="{FF2B5EF4-FFF2-40B4-BE49-F238E27FC236}">
                <a16:creationId xmlns:a16="http://schemas.microsoft.com/office/drawing/2014/main" id="{603B9636-7095-2606-DA6B-FB5B52DB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266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368342-7CB2-CBE5-C024-216FF61E3F61}"/>
              </a:ext>
            </a:extLst>
          </p:cNvPr>
          <p:cNvCxnSpPr/>
          <p:nvPr/>
        </p:nvCxnSpPr>
        <p:spPr>
          <a:xfrm flipH="1">
            <a:off x="7696200" y="4038600"/>
            <a:ext cx="304800" cy="685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DA724A-3C9D-5912-5C03-7EF903F6CE36}"/>
              </a:ext>
            </a:extLst>
          </p:cNvPr>
          <p:cNvCxnSpPr/>
          <p:nvPr/>
        </p:nvCxnSpPr>
        <p:spPr>
          <a:xfrm flipH="1">
            <a:off x="4648200" y="3962400"/>
            <a:ext cx="2057400" cy="1066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ACD5A8-7A90-3C34-AC27-A33A3926983D}"/>
              </a:ext>
            </a:extLst>
          </p:cNvPr>
          <p:cNvCxnSpPr/>
          <p:nvPr/>
        </p:nvCxnSpPr>
        <p:spPr>
          <a:xfrm flipH="1">
            <a:off x="2286000" y="3810000"/>
            <a:ext cx="2743200" cy="1066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0B0A1F-70F6-3BE9-9D91-16882A4B1870}"/>
              </a:ext>
            </a:extLst>
          </p:cNvPr>
          <p:cNvCxnSpPr/>
          <p:nvPr/>
        </p:nvCxnSpPr>
        <p:spPr>
          <a:xfrm>
            <a:off x="3733800" y="1524000"/>
            <a:ext cx="0" cy="2514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3C9ED10-013A-6B39-D8E5-C3465E0B5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Float or Sink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869DAA56-301D-7530-A4E3-3E445622077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The density of water </a:t>
            </a:r>
          </a:p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Anything with a density that is LESS than 1.0 g/ml</a:t>
            </a:r>
          </a:p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Anything with a density that is MORE than 1.0 g/ml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look at clay…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2A900C1D-4916-C472-C4F4-BA6C3075D7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is 1.0 g/ml</a:t>
            </a:r>
          </a:p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will FLOAT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will SINK</a:t>
            </a:r>
          </a:p>
          <a:p>
            <a:pPr eaLnBrk="1" hangingPunct="1"/>
            <a:endParaRPr lang="en-US" altLang="en-US" u="sng">
              <a:ea typeface="ＭＳ Ｐゴシック" panose="020B0600070205080204" pitchFamily="34" charset="-12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74029F-6AD9-B7E8-E0E3-6D6F3EBC1C7A}"/>
              </a:ext>
            </a:extLst>
          </p:cNvPr>
          <p:cNvCxnSpPr/>
          <p:nvPr/>
        </p:nvCxnSpPr>
        <p:spPr>
          <a:xfrm>
            <a:off x="4343400" y="1524000"/>
            <a:ext cx="0" cy="388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>
            <a:extLst>
              <a:ext uri="{FF2B5EF4-FFF2-40B4-BE49-F238E27FC236}">
                <a16:creationId xmlns:a16="http://schemas.microsoft.com/office/drawing/2014/main" id="{0B8213F7-5114-80BB-F9AB-21313496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5">
            <a:extLst>
              <a:ext uri="{FF2B5EF4-FFF2-40B4-BE49-F238E27FC236}">
                <a16:creationId xmlns:a16="http://schemas.microsoft.com/office/drawing/2014/main" id="{58AABA1F-3279-58D2-550D-A19827B0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24320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6">
            <a:extLst>
              <a:ext uri="{FF2B5EF4-FFF2-40B4-BE49-F238E27FC236}">
                <a16:creationId xmlns:a16="http://schemas.microsoft.com/office/drawing/2014/main" id="{BD55CF09-00CD-B7DD-84EB-FFD18FA5E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How much matter (mass) is inside per unit of volume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7D691D7-FE69-7173-BEFB-1F1D59D98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Population density</a:t>
            </a:r>
          </a:p>
        </p:txBody>
      </p:sp>
      <p:pic>
        <p:nvPicPr>
          <p:cNvPr id="18434" name="Picture 3">
            <a:extLst>
              <a:ext uri="{FF2B5EF4-FFF2-40B4-BE49-F238E27FC236}">
                <a16:creationId xmlns:a16="http://schemas.microsoft.com/office/drawing/2014/main" id="{047068E1-E9A2-A8A7-2E4F-E36CA417D50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8800"/>
            <a:ext cx="6554788" cy="360521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AF6A839-1CDC-7550-49FA-704FB6762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9458" name="Picture 3">
            <a:extLst>
              <a:ext uri="{FF2B5EF4-FFF2-40B4-BE49-F238E27FC236}">
                <a16:creationId xmlns:a16="http://schemas.microsoft.com/office/drawing/2014/main" id="{61C214E9-EBC3-20E2-22C0-11C30E5B92B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4405313" cy="2420938"/>
          </a:xfrm>
          <a:noFill/>
        </p:spPr>
      </p:pic>
      <p:pic>
        <p:nvPicPr>
          <p:cNvPr id="19459" name="Picture 4">
            <a:extLst>
              <a:ext uri="{FF2B5EF4-FFF2-40B4-BE49-F238E27FC236}">
                <a16:creationId xmlns:a16="http://schemas.microsoft.com/office/drawing/2014/main" id="{3EF33F63-5304-B58F-CB43-301DD878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29088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42E5021-2AE7-3500-55C7-D2542FD7D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0482" name="Picture 3">
            <a:extLst>
              <a:ext uri="{FF2B5EF4-FFF2-40B4-BE49-F238E27FC236}">
                <a16:creationId xmlns:a16="http://schemas.microsoft.com/office/drawing/2014/main" id="{938C02C5-3A52-FFB7-9410-7811EA3CB24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733800" cy="2865438"/>
          </a:xfrm>
          <a:noFill/>
        </p:spPr>
      </p:pic>
      <p:pic>
        <p:nvPicPr>
          <p:cNvPr id="20483" name="Picture 4">
            <a:extLst>
              <a:ext uri="{FF2B5EF4-FFF2-40B4-BE49-F238E27FC236}">
                <a16:creationId xmlns:a16="http://schemas.microsoft.com/office/drawing/2014/main" id="{084239EE-5ADA-D856-61C6-9C941F999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3CDF330-F910-C107-E081-E23ED2D43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5819BD37-2D24-F0FE-4EAA-417DD16D913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609600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185</Words>
  <Application>Microsoft Macintosh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Notes on Density</vt:lpstr>
      <vt:lpstr>Density</vt:lpstr>
      <vt:lpstr>Density of water</vt:lpstr>
      <vt:lpstr>Float or Sink</vt:lpstr>
      <vt:lpstr>How much matter (mass) is inside per unit of volume </vt:lpstr>
      <vt:lpstr>Population 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Density</dc:title>
  <dc:creator>itoal</dc:creator>
  <cp:lastModifiedBy>Inge Toal</cp:lastModifiedBy>
  <cp:revision>32</cp:revision>
  <dcterms:created xsi:type="dcterms:W3CDTF">2010-09-13T18:46:25Z</dcterms:created>
  <dcterms:modified xsi:type="dcterms:W3CDTF">2023-09-19T22:11:25Z</dcterms:modified>
</cp:coreProperties>
</file>