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cme" panose="020B0604020202020204" charset="0"/>
      <p:regular r:id="rId14"/>
    </p:embeddedFont>
    <p:embeddedFont>
      <p:font typeface="Robo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f6cd46c2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f6cd46c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f6cd46c2b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f6cd46c2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f6cd46c2b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f6cd46c2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f6cd46c2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f6cd46c2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f6cd46c2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f6cd46c2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f6cd46c2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f6cd46c2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f6cd46c2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f6cd46c2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f6cd46c2b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9f6cd46c2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f6cd46c2b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9f6cd46c2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f6cd46c2b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f6cd46c2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pr.org/2017/11/04/561925338/not-my-job-we-quiz-iss-astronaut-scott-kelly-about-iho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yahoo.com/news/astronauts-space-station-see-vibrant-151500527.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search?safe=active&amp;rlz=1CAKSOU_enUS576US579&amp;hl=en&amp;q=international+space+station+orbit+height&amp;stick=H4sIAAAAAAAAAOPgE-LQz9U3MC7PrtRSy0620i8uSExOTcvJTM8o0S9OLEnNycksSbXKL0rKLFHISAUJL2LVyMwrSS3KSyzJzM9LzFEAa1EoLgHzFZCVAgD3CipbXwAAAA&amp;sa=X&amp;ved=2ahUKEwjZheXIkursAhUMu54KHS55DVsQ6BMoADAlegQIGhAC"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google.com/search?safe=active&amp;rlz=1CAKSOU_enUS576US579&amp;hl=en&amp;q=international+space+station+width&amp;sa=X&amp;ved=2ahUKEwjZheXIkursAhUMu54KHS55DVsQ6BMoADAoegQIHRAC" TargetMode="External"/><Relationship Id="rId4" Type="http://schemas.openxmlformats.org/officeDocument/2006/relationships/hyperlink" Target="https://www.google.com/search?safe=active&amp;rlz=1CAKSOU_enUS576US579&amp;hl=en&amp;q=international+space+station+length&amp;sa=X&amp;ved=2ahUKEwjZheXIkursAhUMu54KHS55DVsQ6BMoADAnegQIFhAC"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77300"/>
            <a:ext cx="8520600" cy="110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cme"/>
                <a:ea typeface="Acme"/>
                <a:cs typeface="Acme"/>
                <a:sym typeface="Acme"/>
              </a:rPr>
              <a:t>The International Space Station</a:t>
            </a:r>
            <a:endParaRPr>
              <a:latin typeface="Acme"/>
              <a:ea typeface="Acme"/>
              <a:cs typeface="Acme"/>
              <a:sym typeface="Acme"/>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1379300" y="1352125"/>
            <a:ext cx="6469299" cy="3638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106850"/>
            <a:ext cx="8520600" cy="91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Astronaut Scott Kelly on NPR’s “Wait Wait Don’t Tell Me”</a:t>
            </a:r>
            <a:endParaRPr>
              <a:latin typeface="Acme"/>
              <a:ea typeface="Acme"/>
              <a:cs typeface="Acme"/>
              <a:sym typeface="Acme"/>
            </a:endParaRPr>
          </a:p>
        </p:txBody>
      </p:sp>
      <p:sp>
        <p:nvSpPr>
          <p:cNvPr id="112" name="Google Shape;11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Roboto"/>
                <a:ea typeface="Roboto"/>
                <a:cs typeface="Roboto"/>
                <a:sym typeface="Roboto"/>
              </a:rPr>
              <a:t>Click on the photo (in</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“Present” mode) to listen</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to an interview with </a:t>
            </a: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Scott Kelly</a:t>
            </a:r>
            <a:endParaRPr>
              <a:solidFill>
                <a:srgbClr val="000000"/>
              </a:solidFill>
              <a:latin typeface="Roboto"/>
              <a:ea typeface="Roboto"/>
              <a:cs typeface="Roboto"/>
              <a:sym typeface="Roboto"/>
            </a:endParaRPr>
          </a:p>
        </p:txBody>
      </p:sp>
      <p:pic>
        <p:nvPicPr>
          <p:cNvPr id="113" name="Google Shape;113;p22">
            <a:hlinkClick r:id="rId3"/>
          </p:cNvPr>
          <p:cNvPicPr preferRelativeResize="0"/>
          <p:nvPr/>
        </p:nvPicPr>
        <p:blipFill>
          <a:blip r:embed="rId4">
            <a:alphaModFix/>
          </a:blip>
          <a:stretch>
            <a:fillRect/>
          </a:stretch>
        </p:blipFill>
        <p:spPr>
          <a:xfrm>
            <a:off x="3117750" y="772950"/>
            <a:ext cx="2448750" cy="3679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105950" y="0"/>
            <a:ext cx="8726400" cy="10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cme"/>
                <a:ea typeface="Acme"/>
                <a:cs typeface="Acme"/>
                <a:sym typeface="Acme"/>
              </a:rPr>
              <a:t>Click on the image to see a series of photos taken from the ISS</a:t>
            </a:r>
            <a:endParaRPr>
              <a:latin typeface="Acme"/>
              <a:ea typeface="Acme"/>
              <a:cs typeface="Acme"/>
              <a:sym typeface="Acme"/>
            </a:endParaRPr>
          </a:p>
        </p:txBody>
      </p:sp>
      <p:sp>
        <p:nvSpPr>
          <p:cNvPr id="119" name="Google Shape;11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Roboto"/>
                <a:ea typeface="Roboto"/>
                <a:cs typeface="Roboto"/>
                <a:sym typeface="Roboto"/>
              </a:rPr>
              <a:t>Use “Present”</a:t>
            </a:r>
            <a:endParaRPr sz="1600">
              <a:solidFill>
                <a:srgbClr val="000000"/>
              </a:solidFill>
              <a:latin typeface="Roboto"/>
              <a:ea typeface="Roboto"/>
              <a:cs typeface="Roboto"/>
              <a:sym typeface="Roboto"/>
            </a:endParaRPr>
          </a:p>
          <a:p>
            <a:pPr marL="0" lvl="0" indent="0" algn="l" rtl="0">
              <a:spcBef>
                <a:spcPts val="0"/>
              </a:spcBef>
              <a:spcAft>
                <a:spcPts val="0"/>
              </a:spcAft>
              <a:buNone/>
            </a:pPr>
            <a:r>
              <a:rPr lang="en" sz="1600">
                <a:solidFill>
                  <a:srgbClr val="000000"/>
                </a:solidFill>
                <a:latin typeface="Roboto"/>
                <a:ea typeface="Roboto"/>
                <a:cs typeface="Roboto"/>
                <a:sym typeface="Roboto"/>
              </a:rPr>
              <a:t>mode.</a:t>
            </a:r>
            <a:endParaRPr sz="1600">
              <a:solidFill>
                <a:srgbClr val="000000"/>
              </a:solidFill>
              <a:latin typeface="Roboto"/>
              <a:ea typeface="Roboto"/>
              <a:cs typeface="Roboto"/>
              <a:sym typeface="Roboto"/>
            </a:endParaRPr>
          </a:p>
        </p:txBody>
      </p:sp>
      <p:pic>
        <p:nvPicPr>
          <p:cNvPr id="120" name="Google Shape;120;p23">
            <a:hlinkClick r:id="rId3"/>
          </p:cNvPr>
          <p:cNvPicPr preferRelativeResize="0"/>
          <p:nvPr/>
        </p:nvPicPr>
        <p:blipFill>
          <a:blip r:embed="rId4">
            <a:alphaModFix/>
          </a:blip>
          <a:stretch>
            <a:fillRect/>
          </a:stretch>
        </p:blipFill>
        <p:spPr>
          <a:xfrm>
            <a:off x="1703075" y="680112"/>
            <a:ext cx="5907400" cy="4361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0" y="300600"/>
            <a:ext cx="8520600" cy="70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cme"/>
                <a:ea typeface="Acme"/>
                <a:cs typeface="Acme"/>
                <a:sym typeface="Acme"/>
              </a:rPr>
              <a:t>The International Space Station</a:t>
            </a:r>
            <a:endParaRPr>
              <a:latin typeface="Acme"/>
              <a:ea typeface="Acme"/>
              <a:cs typeface="Acme"/>
              <a:sym typeface="Acme"/>
            </a:endParaRPr>
          </a:p>
        </p:txBody>
      </p:sp>
      <p:sp>
        <p:nvSpPr>
          <p:cNvPr id="62" name="Google Shape;62;p14"/>
          <p:cNvSpPr txBox="1">
            <a:spLocks noGrp="1"/>
          </p:cNvSpPr>
          <p:nvPr>
            <p:ph type="subTitle" idx="1"/>
          </p:nvPr>
        </p:nvSpPr>
        <p:spPr>
          <a:xfrm>
            <a:off x="311700" y="846650"/>
            <a:ext cx="8520600" cy="2780100"/>
          </a:xfrm>
          <a:prstGeom prst="rect">
            <a:avLst/>
          </a:prstGeom>
        </p:spPr>
        <p:txBody>
          <a:bodyPr spcFirstLastPara="1" wrap="square" lIns="91425" tIns="91425" rIns="91425" bIns="91425" anchor="t" anchorCtr="0">
            <a:noAutofit/>
          </a:bodyPr>
          <a:lstStyle/>
          <a:p>
            <a:pPr marL="139700" marR="139700" lvl="0" indent="0" algn="l" rtl="0">
              <a:lnSpc>
                <a:spcPct val="115000"/>
              </a:lnSpc>
              <a:spcBef>
                <a:spcPts val="1000"/>
              </a:spcBef>
              <a:spcAft>
                <a:spcPts val="0"/>
              </a:spcAft>
              <a:buClr>
                <a:schemeClr val="dk1"/>
              </a:buClr>
              <a:buSzPts val="1100"/>
              <a:buFont typeface="Arial"/>
              <a:buNone/>
            </a:pPr>
            <a:r>
              <a:rPr lang="en" sz="2250">
                <a:solidFill>
                  <a:srgbClr val="000000"/>
                </a:solidFill>
                <a:highlight>
                  <a:srgbClr val="FFFFFF"/>
                </a:highlight>
                <a:latin typeface="Roboto"/>
                <a:ea typeface="Roboto"/>
                <a:cs typeface="Roboto"/>
                <a:sym typeface="Roboto"/>
              </a:rPr>
              <a:t>The International Space Station is a modular space station in low Earth orbit. It is a multinational collaborative project between five participating space agencies: NASA (United States), Roscosmos (Russia), JAXA (Japan), ESA (Europe), and CSA (Canada). The ownership and use of the space station are established by intergovernmental treaties and agreements. </a:t>
            </a:r>
            <a:endParaRPr sz="2250">
              <a:solidFill>
                <a:srgbClr val="000000"/>
              </a:solidFill>
              <a:highlight>
                <a:srgbClr val="FFFFFF"/>
              </a:highlight>
              <a:latin typeface="Roboto"/>
              <a:ea typeface="Roboto"/>
              <a:cs typeface="Roboto"/>
              <a:sym typeface="Roboto"/>
            </a:endParaRPr>
          </a:p>
          <a:p>
            <a:pPr marL="0" lvl="0" indent="0" algn="ctr" rtl="0">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311700" y="300600"/>
            <a:ext cx="8520600" cy="70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cme"/>
                <a:ea typeface="Acme"/>
                <a:cs typeface="Acme"/>
                <a:sym typeface="Acme"/>
              </a:rPr>
              <a:t>The International Space Station</a:t>
            </a:r>
            <a:endParaRPr>
              <a:latin typeface="Acme"/>
              <a:ea typeface="Acme"/>
              <a:cs typeface="Acme"/>
              <a:sym typeface="Acme"/>
            </a:endParaRPr>
          </a:p>
        </p:txBody>
      </p:sp>
      <p:sp>
        <p:nvSpPr>
          <p:cNvPr id="68" name="Google Shape;68;p15"/>
          <p:cNvSpPr txBox="1">
            <a:spLocks noGrp="1"/>
          </p:cNvSpPr>
          <p:nvPr>
            <p:ph type="subTitle" idx="1"/>
          </p:nvPr>
        </p:nvSpPr>
        <p:spPr>
          <a:xfrm>
            <a:off x="311700" y="846650"/>
            <a:ext cx="8520600" cy="278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50">
                <a:solidFill>
                  <a:srgbClr val="000000"/>
                </a:solidFill>
                <a:highlight>
                  <a:srgbClr val="FFFFFF"/>
                </a:highlight>
                <a:latin typeface="Roboto"/>
                <a:ea typeface="Roboto"/>
                <a:cs typeface="Roboto"/>
                <a:sym typeface="Roboto"/>
              </a:rPr>
              <a:t>Let’s get a sense of distance:</a:t>
            </a:r>
            <a:endParaRPr sz="245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2450">
              <a:solidFill>
                <a:srgbClr val="000000"/>
              </a:solidFill>
              <a:highlight>
                <a:srgbClr val="FFFFFF"/>
              </a:highlight>
              <a:latin typeface="Roboto"/>
              <a:ea typeface="Roboto"/>
              <a:cs typeface="Roboto"/>
              <a:sym typeface="Roboto"/>
            </a:endParaRPr>
          </a:p>
          <a:p>
            <a:pPr marL="457200" lvl="0" indent="-384175" algn="l" rtl="0">
              <a:spcBef>
                <a:spcPts val="0"/>
              </a:spcBef>
              <a:spcAft>
                <a:spcPts val="0"/>
              </a:spcAft>
              <a:buClr>
                <a:srgbClr val="000000"/>
              </a:buClr>
              <a:buSzPts val="2450"/>
              <a:buFont typeface="Roboto"/>
              <a:buChar char="-"/>
            </a:pPr>
            <a:r>
              <a:rPr lang="en" sz="2450">
                <a:solidFill>
                  <a:srgbClr val="000000"/>
                </a:solidFill>
                <a:highlight>
                  <a:srgbClr val="FFFFFF"/>
                </a:highlight>
                <a:latin typeface="Roboto"/>
                <a:ea typeface="Roboto"/>
                <a:cs typeface="Roboto"/>
                <a:sym typeface="Roboto"/>
              </a:rPr>
              <a:t>How far away is the moon?</a:t>
            </a:r>
            <a:endParaRPr sz="2450">
              <a:solidFill>
                <a:srgbClr val="000000"/>
              </a:solidFill>
              <a:highlight>
                <a:srgbClr val="FFFFFF"/>
              </a:highlight>
              <a:latin typeface="Roboto"/>
              <a:ea typeface="Roboto"/>
              <a:cs typeface="Roboto"/>
              <a:sym typeface="Roboto"/>
            </a:endParaRPr>
          </a:p>
          <a:p>
            <a:pPr marL="457200" lvl="0" indent="0" algn="l" rtl="0">
              <a:spcBef>
                <a:spcPts val="0"/>
              </a:spcBef>
              <a:spcAft>
                <a:spcPts val="0"/>
              </a:spcAft>
              <a:buNone/>
            </a:pPr>
            <a:endParaRPr sz="2450">
              <a:solidFill>
                <a:srgbClr val="000000"/>
              </a:solidFill>
              <a:highlight>
                <a:srgbClr val="FFFFFF"/>
              </a:highlight>
              <a:latin typeface="Roboto"/>
              <a:ea typeface="Roboto"/>
              <a:cs typeface="Roboto"/>
              <a:sym typeface="Roboto"/>
            </a:endParaRPr>
          </a:p>
          <a:p>
            <a:pPr marL="457200" lvl="0" indent="-384175" algn="l" rtl="0">
              <a:spcBef>
                <a:spcPts val="0"/>
              </a:spcBef>
              <a:spcAft>
                <a:spcPts val="0"/>
              </a:spcAft>
              <a:buClr>
                <a:srgbClr val="000000"/>
              </a:buClr>
              <a:buSzPts val="2450"/>
              <a:buFont typeface="Roboto"/>
              <a:buChar char="-"/>
            </a:pPr>
            <a:r>
              <a:rPr lang="en" sz="2450">
                <a:solidFill>
                  <a:srgbClr val="000000"/>
                </a:solidFill>
                <a:highlight>
                  <a:srgbClr val="FFFFFF"/>
                </a:highlight>
                <a:latin typeface="Roboto"/>
                <a:ea typeface="Roboto"/>
                <a:cs typeface="Roboto"/>
                <a:sym typeface="Roboto"/>
              </a:rPr>
              <a:t>How long does it take astronauts to travel to the moon?</a:t>
            </a:r>
            <a:endParaRPr sz="2450">
              <a:solidFill>
                <a:srgbClr val="000000"/>
              </a:solidFill>
              <a:highlight>
                <a:srgbClr val="FFFFFF"/>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311700" y="300600"/>
            <a:ext cx="8520600" cy="70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cme"/>
                <a:ea typeface="Acme"/>
                <a:cs typeface="Acme"/>
                <a:sym typeface="Acme"/>
              </a:rPr>
              <a:t>The International Space Station</a:t>
            </a:r>
            <a:endParaRPr>
              <a:latin typeface="Acme"/>
              <a:ea typeface="Acme"/>
              <a:cs typeface="Acme"/>
              <a:sym typeface="Acme"/>
            </a:endParaRPr>
          </a:p>
        </p:txBody>
      </p:sp>
      <p:sp>
        <p:nvSpPr>
          <p:cNvPr id="74" name="Google Shape;74;p16"/>
          <p:cNvSpPr txBox="1">
            <a:spLocks noGrp="1"/>
          </p:cNvSpPr>
          <p:nvPr>
            <p:ph type="subTitle" idx="1"/>
          </p:nvPr>
        </p:nvSpPr>
        <p:spPr>
          <a:xfrm>
            <a:off x="311700" y="846650"/>
            <a:ext cx="8520600" cy="278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50">
                <a:solidFill>
                  <a:srgbClr val="000000"/>
                </a:solidFill>
                <a:highlight>
                  <a:srgbClr val="FFFFFF"/>
                </a:highlight>
                <a:latin typeface="Roboto"/>
                <a:ea typeface="Roboto"/>
                <a:cs typeface="Roboto"/>
                <a:sym typeface="Roboto"/>
              </a:rPr>
              <a:t>Let’s get a sense of distance:</a:t>
            </a:r>
            <a:endParaRPr sz="2450">
              <a:solidFill>
                <a:srgbClr val="000000"/>
              </a:solidFill>
              <a:highlight>
                <a:srgbClr val="FFFFFF"/>
              </a:highlight>
              <a:latin typeface="Roboto"/>
              <a:ea typeface="Roboto"/>
              <a:cs typeface="Roboto"/>
              <a:sym typeface="Roboto"/>
            </a:endParaRPr>
          </a:p>
          <a:p>
            <a:pPr marL="0" lvl="0" indent="0" algn="l" rtl="0">
              <a:spcBef>
                <a:spcPts val="0"/>
              </a:spcBef>
              <a:spcAft>
                <a:spcPts val="0"/>
              </a:spcAft>
              <a:buNone/>
            </a:pPr>
            <a:endParaRPr sz="2450">
              <a:solidFill>
                <a:srgbClr val="000000"/>
              </a:solidFill>
              <a:highlight>
                <a:srgbClr val="FFFFFF"/>
              </a:highlight>
              <a:latin typeface="Roboto"/>
              <a:ea typeface="Roboto"/>
              <a:cs typeface="Roboto"/>
              <a:sym typeface="Roboto"/>
            </a:endParaRPr>
          </a:p>
          <a:p>
            <a:pPr marL="457200" lvl="0" indent="-384175" algn="l" rtl="0">
              <a:spcBef>
                <a:spcPts val="0"/>
              </a:spcBef>
              <a:spcAft>
                <a:spcPts val="0"/>
              </a:spcAft>
              <a:buClr>
                <a:srgbClr val="000000"/>
              </a:buClr>
              <a:buSzPts val="2450"/>
              <a:buFont typeface="Roboto"/>
              <a:buChar char="-"/>
            </a:pPr>
            <a:r>
              <a:rPr lang="en" sz="2450">
                <a:solidFill>
                  <a:srgbClr val="000000"/>
                </a:solidFill>
                <a:highlight>
                  <a:srgbClr val="FFFFFF"/>
                </a:highlight>
                <a:latin typeface="Roboto"/>
                <a:ea typeface="Roboto"/>
                <a:cs typeface="Roboto"/>
                <a:sym typeface="Roboto"/>
              </a:rPr>
              <a:t>How far away is the moon?</a:t>
            </a:r>
            <a:endParaRPr sz="2450">
              <a:solidFill>
                <a:srgbClr val="000000"/>
              </a:solidFill>
              <a:highlight>
                <a:srgbClr val="FFFFFF"/>
              </a:highlight>
              <a:latin typeface="Roboto"/>
              <a:ea typeface="Roboto"/>
              <a:cs typeface="Roboto"/>
              <a:sym typeface="Roboto"/>
            </a:endParaRPr>
          </a:p>
          <a:p>
            <a:pPr marL="457200" lvl="0" indent="457200" algn="l" rtl="0">
              <a:spcBef>
                <a:spcPts val="0"/>
              </a:spcBef>
              <a:spcAft>
                <a:spcPts val="0"/>
              </a:spcAft>
              <a:buNone/>
            </a:pPr>
            <a:r>
              <a:rPr lang="en" sz="2450">
                <a:solidFill>
                  <a:srgbClr val="FF0000"/>
                </a:solidFill>
                <a:highlight>
                  <a:srgbClr val="FFFFFF"/>
                </a:highlight>
                <a:latin typeface="Roboto"/>
                <a:ea typeface="Roboto"/>
                <a:cs typeface="Roboto"/>
                <a:sym typeface="Roboto"/>
              </a:rPr>
              <a:t>Average distance = 240,000 miles or 384,000 km</a:t>
            </a:r>
            <a:endParaRPr sz="2450">
              <a:solidFill>
                <a:srgbClr val="FF0000"/>
              </a:solidFill>
              <a:highlight>
                <a:srgbClr val="FFFFFF"/>
              </a:highlight>
              <a:latin typeface="Roboto"/>
              <a:ea typeface="Roboto"/>
              <a:cs typeface="Roboto"/>
              <a:sym typeface="Roboto"/>
            </a:endParaRPr>
          </a:p>
          <a:p>
            <a:pPr marL="457200" lvl="0" indent="0" algn="l" rtl="0">
              <a:spcBef>
                <a:spcPts val="0"/>
              </a:spcBef>
              <a:spcAft>
                <a:spcPts val="0"/>
              </a:spcAft>
              <a:buNone/>
            </a:pPr>
            <a:endParaRPr sz="2450">
              <a:solidFill>
                <a:srgbClr val="000000"/>
              </a:solidFill>
              <a:highlight>
                <a:srgbClr val="FFFFFF"/>
              </a:highlight>
              <a:latin typeface="Roboto"/>
              <a:ea typeface="Roboto"/>
              <a:cs typeface="Roboto"/>
              <a:sym typeface="Roboto"/>
            </a:endParaRPr>
          </a:p>
          <a:p>
            <a:pPr marL="457200" lvl="0" indent="-384175" algn="l" rtl="0">
              <a:spcBef>
                <a:spcPts val="0"/>
              </a:spcBef>
              <a:spcAft>
                <a:spcPts val="0"/>
              </a:spcAft>
              <a:buClr>
                <a:srgbClr val="000000"/>
              </a:buClr>
              <a:buSzPts val="2450"/>
              <a:buFont typeface="Roboto"/>
              <a:buChar char="-"/>
            </a:pPr>
            <a:r>
              <a:rPr lang="en" sz="2450">
                <a:solidFill>
                  <a:srgbClr val="000000"/>
                </a:solidFill>
                <a:highlight>
                  <a:srgbClr val="FFFFFF"/>
                </a:highlight>
                <a:latin typeface="Roboto"/>
                <a:ea typeface="Roboto"/>
                <a:cs typeface="Roboto"/>
                <a:sym typeface="Roboto"/>
              </a:rPr>
              <a:t>How long does it take astronauts to travel to the moon?</a:t>
            </a:r>
            <a:endParaRPr sz="2450">
              <a:solidFill>
                <a:srgbClr val="000000"/>
              </a:solidFill>
              <a:highlight>
                <a:srgbClr val="FFFFFF"/>
              </a:highlight>
              <a:latin typeface="Roboto"/>
              <a:ea typeface="Roboto"/>
              <a:cs typeface="Roboto"/>
              <a:sym typeface="Roboto"/>
            </a:endParaRPr>
          </a:p>
          <a:p>
            <a:pPr marL="457200" lvl="0" indent="0" algn="l" rtl="0">
              <a:spcBef>
                <a:spcPts val="0"/>
              </a:spcBef>
              <a:spcAft>
                <a:spcPts val="0"/>
              </a:spcAft>
              <a:buNone/>
            </a:pPr>
            <a:r>
              <a:rPr lang="en" sz="2450">
                <a:solidFill>
                  <a:srgbClr val="000000"/>
                </a:solidFill>
                <a:highlight>
                  <a:srgbClr val="FFFFFF"/>
                </a:highlight>
                <a:latin typeface="Roboto"/>
                <a:ea typeface="Roboto"/>
                <a:cs typeface="Roboto"/>
                <a:sym typeface="Roboto"/>
              </a:rPr>
              <a:t>	</a:t>
            </a:r>
            <a:r>
              <a:rPr lang="en" sz="2450">
                <a:solidFill>
                  <a:srgbClr val="FF0000"/>
                </a:solidFill>
                <a:highlight>
                  <a:srgbClr val="FFFFFF"/>
                </a:highlight>
                <a:latin typeface="Roboto"/>
                <a:ea typeface="Roboto"/>
                <a:cs typeface="Roboto"/>
                <a:sym typeface="Roboto"/>
              </a:rPr>
              <a:t>About 3 days</a:t>
            </a:r>
            <a:endParaRPr sz="2450">
              <a:solidFill>
                <a:srgbClr val="FF0000"/>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311700" y="300600"/>
            <a:ext cx="8520600" cy="70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cme"/>
                <a:ea typeface="Acme"/>
                <a:cs typeface="Acme"/>
                <a:sym typeface="Acme"/>
              </a:rPr>
              <a:t>The International Space Station</a:t>
            </a:r>
            <a:endParaRPr>
              <a:latin typeface="Acme"/>
              <a:ea typeface="Acme"/>
              <a:cs typeface="Acme"/>
              <a:sym typeface="Acme"/>
            </a:endParaRPr>
          </a:p>
        </p:txBody>
      </p:sp>
      <p:sp>
        <p:nvSpPr>
          <p:cNvPr id="80" name="Google Shape;80;p17"/>
          <p:cNvSpPr txBox="1">
            <a:spLocks noGrp="1"/>
          </p:cNvSpPr>
          <p:nvPr>
            <p:ph type="subTitle" idx="1"/>
          </p:nvPr>
        </p:nvSpPr>
        <p:spPr>
          <a:xfrm>
            <a:off x="311700" y="846650"/>
            <a:ext cx="8520600" cy="2780100"/>
          </a:xfrm>
          <a:prstGeom prst="rect">
            <a:avLst/>
          </a:prstGeom>
        </p:spPr>
        <p:txBody>
          <a:bodyPr spcFirstLastPara="1" wrap="square" lIns="91425" tIns="91425" rIns="91425" bIns="91425" anchor="t" anchorCtr="0">
            <a:noAutofit/>
          </a:bodyPr>
          <a:lstStyle/>
          <a:p>
            <a:pPr marL="139700" marR="139700" lvl="0" indent="0" algn="l" rtl="0">
              <a:lnSpc>
                <a:spcPct val="115000"/>
              </a:lnSpc>
              <a:spcBef>
                <a:spcPts val="500"/>
              </a:spcBef>
              <a:spcAft>
                <a:spcPts val="0"/>
              </a:spcAft>
              <a:buNone/>
            </a:pPr>
            <a:r>
              <a:rPr lang="en">
                <a:solidFill>
                  <a:srgbClr val="000000"/>
                </a:solidFill>
                <a:latin typeface="Roboto"/>
                <a:ea typeface="Roboto"/>
                <a:cs typeface="Roboto"/>
                <a:sym typeface="Roboto"/>
              </a:rPr>
              <a:t>At what distance from Earth’s surface does the ISS orbit?</a:t>
            </a:r>
            <a:endParaRPr>
              <a:solidFill>
                <a:srgbClr val="000000"/>
              </a:solidFill>
              <a:latin typeface="Roboto"/>
              <a:ea typeface="Roboto"/>
              <a:cs typeface="Roboto"/>
              <a:sym typeface="Roboto"/>
            </a:endParaRPr>
          </a:p>
        </p:txBody>
      </p:sp>
      <p:pic>
        <p:nvPicPr>
          <p:cNvPr id="81" name="Google Shape;81;p17"/>
          <p:cNvPicPr preferRelativeResize="0"/>
          <p:nvPr/>
        </p:nvPicPr>
        <p:blipFill>
          <a:blip r:embed="rId3">
            <a:alphaModFix/>
          </a:blip>
          <a:stretch>
            <a:fillRect/>
          </a:stretch>
        </p:blipFill>
        <p:spPr>
          <a:xfrm>
            <a:off x="2465961" y="1700232"/>
            <a:ext cx="4177746" cy="278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ctrTitle"/>
          </p:nvPr>
        </p:nvSpPr>
        <p:spPr>
          <a:xfrm>
            <a:off x="311700" y="300600"/>
            <a:ext cx="8520600" cy="70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cme"/>
                <a:ea typeface="Acme"/>
                <a:cs typeface="Acme"/>
                <a:sym typeface="Acme"/>
              </a:rPr>
              <a:t>The International Space Station</a:t>
            </a:r>
            <a:endParaRPr>
              <a:latin typeface="Acme"/>
              <a:ea typeface="Acme"/>
              <a:cs typeface="Acme"/>
              <a:sym typeface="Acme"/>
            </a:endParaRPr>
          </a:p>
        </p:txBody>
      </p:sp>
      <p:sp>
        <p:nvSpPr>
          <p:cNvPr id="87" name="Google Shape;87;p18"/>
          <p:cNvSpPr txBox="1">
            <a:spLocks noGrp="1"/>
          </p:cNvSpPr>
          <p:nvPr>
            <p:ph type="subTitle" idx="1"/>
          </p:nvPr>
        </p:nvSpPr>
        <p:spPr>
          <a:xfrm>
            <a:off x="311700" y="846650"/>
            <a:ext cx="8760000" cy="2780100"/>
          </a:xfrm>
          <a:prstGeom prst="rect">
            <a:avLst/>
          </a:prstGeom>
        </p:spPr>
        <p:txBody>
          <a:bodyPr spcFirstLastPara="1" wrap="square" lIns="91425" tIns="91425" rIns="91425" bIns="91425" anchor="t" anchorCtr="0">
            <a:noAutofit/>
          </a:bodyPr>
          <a:lstStyle/>
          <a:p>
            <a:pPr marL="0" marR="139700" lvl="0" indent="0" algn="l" rtl="0">
              <a:lnSpc>
                <a:spcPct val="115000"/>
              </a:lnSpc>
              <a:spcBef>
                <a:spcPts val="500"/>
              </a:spcBef>
              <a:spcAft>
                <a:spcPts val="0"/>
              </a:spcAft>
              <a:buNone/>
            </a:pPr>
            <a:r>
              <a:rPr lang="en">
                <a:solidFill>
                  <a:srgbClr val="000000"/>
                </a:solidFill>
              </a:rPr>
              <a:t>The ISS </a:t>
            </a:r>
            <a:r>
              <a:rPr lang="en" sz="2550">
                <a:solidFill>
                  <a:srgbClr val="000000"/>
                </a:solidFill>
                <a:highlight>
                  <a:srgbClr val="FFFFFF"/>
                </a:highlight>
                <a:latin typeface="Roboto"/>
                <a:ea typeface="Roboto"/>
                <a:cs typeface="Roboto"/>
                <a:sym typeface="Roboto"/>
              </a:rPr>
              <a:t>o</a:t>
            </a:r>
            <a:r>
              <a:rPr lang="en" sz="2550">
                <a:solidFill>
                  <a:srgbClr val="000000"/>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rbits at a of height</a:t>
            </a:r>
            <a:r>
              <a:rPr lang="en" sz="2550">
                <a:solidFill>
                  <a:srgbClr val="000000"/>
                </a:solidFill>
                <a:highlight>
                  <a:srgbClr val="FFFFFF"/>
                </a:highlight>
                <a:latin typeface="Roboto"/>
                <a:ea typeface="Roboto"/>
                <a:cs typeface="Roboto"/>
                <a:sym typeface="Roboto"/>
              </a:rPr>
              <a:t> </a:t>
            </a:r>
            <a:r>
              <a:rPr lang="en" sz="2550">
                <a:solidFill>
                  <a:srgbClr val="FF0000"/>
                </a:solidFill>
                <a:highlight>
                  <a:srgbClr val="FFFFFF"/>
                </a:highlight>
                <a:latin typeface="Roboto"/>
                <a:ea typeface="Roboto"/>
                <a:cs typeface="Roboto"/>
                <a:sym typeface="Roboto"/>
              </a:rPr>
              <a:t>254 miles</a:t>
            </a:r>
            <a:r>
              <a:rPr lang="en" sz="2550">
                <a:solidFill>
                  <a:srgbClr val="000000"/>
                </a:solidFill>
                <a:highlight>
                  <a:srgbClr val="FFFFFF"/>
                </a:highlight>
                <a:latin typeface="Roboto"/>
                <a:ea typeface="Roboto"/>
                <a:cs typeface="Roboto"/>
                <a:sym typeface="Roboto"/>
              </a:rPr>
              <a:t> above Earth. (The moon is almost 1000 times farther away from Earth.)</a:t>
            </a:r>
            <a:endParaRPr sz="2550">
              <a:solidFill>
                <a:srgbClr val="000000"/>
              </a:solidFill>
              <a:highlight>
                <a:srgbClr val="FFFFFF"/>
              </a:highlight>
              <a:latin typeface="Roboto"/>
              <a:ea typeface="Roboto"/>
              <a:cs typeface="Roboto"/>
              <a:sym typeface="Roboto"/>
            </a:endParaRPr>
          </a:p>
          <a:p>
            <a:pPr marL="139700" marR="139700" lvl="0" indent="0" algn="l" rtl="0">
              <a:lnSpc>
                <a:spcPct val="115000"/>
              </a:lnSpc>
              <a:spcBef>
                <a:spcPts val="500"/>
              </a:spcBef>
              <a:spcAft>
                <a:spcPts val="0"/>
              </a:spcAft>
              <a:buNone/>
            </a:pPr>
            <a:endParaRPr sz="2550">
              <a:solidFill>
                <a:srgbClr val="000000"/>
              </a:solidFill>
              <a:highlight>
                <a:srgbClr val="FFFFFF"/>
              </a:highlight>
              <a:latin typeface="Roboto"/>
              <a:ea typeface="Roboto"/>
              <a:cs typeface="Roboto"/>
              <a:sym typeface="Roboto"/>
            </a:endParaRPr>
          </a:p>
          <a:p>
            <a:pPr marL="0" marR="139700" lvl="0" indent="0" algn="l" rtl="0">
              <a:lnSpc>
                <a:spcPct val="115000"/>
              </a:lnSpc>
              <a:spcBef>
                <a:spcPts val="500"/>
              </a:spcBef>
              <a:spcAft>
                <a:spcPts val="0"/>
              </a:spcAft>
              <a:buNone/>
            </a:pPr>
            <a:r>
              <a:rPr lang="en" sz="2550">
                <a:solidFill>
                  <a:srgbClr val="000000"/>
                </a:solidFill>
                <a:highlight>
                  <a:srgbClr val="FFFFFF"/>
                </a:highlight>
                <a:latin typeface="Roboto"/>
                <a:ea typeface="Roboto"/>
                <a:cs typeface="Roboto"/>
                <a:sym typeface="Roboto"/>
              </a:rPr>
              <a:t>ISS dimensions:</a:t>
            </a:r>
            <a:endParaRPr sz="2550">
              <a:solidFill>
                <a:srgbClr val="000000"/>
              </a:solidFill>
              <a:highlight>
                <a:srgbClr val="FFFFFF"/>
              </a:highlight>
              <a:latin typeface="Roboto"/>
              <a:ea typeface="Roboto"/>
              <a:cs typeface="Roboto"/>
              <a:sym typeface="Roboto"/>
            </a:endParaRPr>
          </a:p>
          <a:p>
            <a:pPr marL="0" marR="139700" lvl="0" indent="0" algn="l" rtl="0">
              <a:lnSpc>
                <a:spcPct val="115000"/>
              </a:lnSpc>
              <a:spcBef>
                <a:spcPts val="500"/>
              </a:spcBef>
              <a:spcAft>
                <a:spcPts val="0"/>
              </a:spcAft>
              <a:buNone/>
            </a:pPr>
            <a:r>
              <a:rPr lang="en" sz="2550">
                <a:solidFill>
                  <a:srgbClr val="000000"/>
                </a:solidFill>
                <a:highlight>
                  <a:srgbClr val="FFFFFF"/>
                </a:highlight>
                <a:latin typeface="Roboto"/>
                <a:ea typeface="Roboto"/>
                <a:cs typeface="Roboto"/>
                <a:sym typeface="Roboto"/>
              </a:rPr>
              <a:t>   </a:t>
            </a:r>
            <a:r>
              <a:rPr lang="en" sz="2550">
                <a:solidFill>
                  <a:srgbClr val="000000"/>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Length</a:t>
            </a:r>
            <a:r>
              <a:rPr lang="en" sz="2550">
                <a:solidFill>
                  <a:srgbClr val="000000"/>
                </a:solidFill>
                <a:highlight>
                  <a:srgbClr val="FFFFFF"/>
                </a:highlight>
                <a:latin typeface="Roboto"/>
                <a:ea typeface="Roboto"/>
                <a:cs typeface="Roboto"/>
                <a:sym typeface="Roboto"/>
              </a:rPr>
              <a:t>: 73.0 m (239.4 ft)</a:t>
            </a:r>
            <a:endParaRPr sz="2550">
              <a:solidFill>
                <a:srgbClr val="000000"/>
              </a:solidFill>
              <a:highlight>
                <a:srgbClr val="FFFFFF"/>
              </a:highlight>
              <a:latin typeface="Roboto"/>
              <a:ea typeface="Roboto"/>
              <a:cs typeface="Roboto"/>
              <a:sym typeface="Roboto"/>
            </a:endParaRPr>
          </a:p>
          <a:p>
            <a:pPr marL="0" marR="139700" lvl="0" indent="0" algn="l" rtl="0">
              <a:lnSpc>
                <a:spcPct val="115000"/>
              </a:lnSpc>
              <a:spcBef>
                <a:spcPts val="500"/>
              </a:spcBef>
              <a:spcAft>
                <a:spcPts val="0"/>
              </a:spcAft>
              <a:buNone/>
            </a:pPr>
            <a:r>
              <a:rPr lang="en" sz="2550">
                <a:solidFill>
                  <a:srgbClr val="000000"/>
                </a:solidFill>
                <a:highlight>
                  <a:srgbClr val="FFFFFF"/>
                </a:highlight>
                <a:latin typeface="Roboto"/>
                <a:ea typeface="Roboto"/>
                <a:cs typeface="Roboto"/>
                <a:sym typeface="Roboto"/>
              </a:rPr>
              <a:t>   </a:t>
            </a:r>
            <a:r>
              <a:rPr lang="en" sz="2550">
                <a:solidFill>
                  <a:srgbClr val="000000"/>
                </a:solidFill>
                <a:highlight>
                  <a:srgbClr val="FFFFFF"/>
                </a:highlight>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Width</a:t>
            </a:r>
            <a:r>
              <a:rPr lang="en" sz="2550">
                <a:solidFill>
                  <a:srgbClr val="000000"/>
                </a:solidFill>
                <a:highlight>
                  <a:srgbClr val="FFFFFF"/>
                </a:highlight>
                <a:latin typeface="Roboto"/>
                <a:ea typeface="Roboto"/>
                <a:cs typeface="Roboto"/>
                <a:sym typeface="Roboto"/>
              </a:rPr>
              <a:t>: 109.0 m (357.5 ft)</a:t>
            </a:r>
            <a:endParaRPr sz="2550">
              <a:solidFill>
                <a:srgbClr val="000000"/>
              </a:solidFill>
              <a:highlight>
                <a:srgbClr val="FFFFFF"/>
              </a:highlight>
              <a:latin typeface="Roboto"/>
              <a:ea typeface="Roboto"/>
              <a:cs typeface="Roboto"/>
              <a:sym typeface="Roboto"/>
            </a:endParaRPr>
          </a:p>
          <a:p>
            <a:pPr marL="0" marR="139700" lvl="0" indent="0" algn="l" rtl="0">
              <a:lnSpc>
                <a:spcPct val="115000"/>
              </a:lnSpc>
              <a:spcBef>
                <a:spcPts val="500"/>
              </a:spcBef>
              <a:spcAft>
                <a:spcPts val="0"/>
              </a:spcAft>
              <a:buNone/>
            </a:pPr>
            <a:r>
              <a:rPr lang="en" sz="2550">
                <a:solidFill>
                  <a:srgbClr val="000000"/>
                </a:solidFill>
                <a:highlight>
                  <a:srgbClr val="FFFFFF"/>
                </a:highlight>
                <a:latin typeface="Roboto"/>
                <a:ea typeface="Roboto"/>
                <a:cs typeface="Roboto"/>
                <a:sym typeface="Roboto"/>
              </a:rPr>
              <a:t>The ISS is longer than a football field and the living space is about as large as the inside of a passenger jet.</a:t>
            </a:r>
            <a:endParaRPr sz="2550">
              <a:solidFill>
                <a:srgbClr val="000000"/>
              </a:solidFill>
              <a:highlight>
                <a:srgbClr val="FFFFFF"/>
              </a:highlight>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ctrTitle"/>
          </p:nvPr>
        </p:nvSpPr>
        <p:spPr>
          <a:xfrm>
            <a:off x="311700" y="300600"/>
            <a:ext cx="8520600" cy="70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cme"/>
                <a:ea typeface="Acme"/>
                <a:cs typeface="Acme"/>
                <a:sym typeface="Acme"/>
              </a:rPr>
              <a:t>The International Space Station</a:t>
            </a:r>
            <a:endParaRPr>
              <a:latin typeface="Acme"/>
              <a:ea typeface="Acme"/>
              <a:cs typeface="Acme"/>
              <a:sym typeface="Acme"/>
            </a:endParaRPr>
          </a:p>
        </p:txBody>
      </p:sp>
      <p:sp>
        <p:nvSpPr>
          <p:cNvPr id="93" name="Google Shape;93;p19"/>
          <p:cNvSpPr txBox="1">
            <a:spLocks noGrp="1"/>
          </p:cNvSpPr>
          <p:nvPr>
            <p:ph type="subTitle" idx="1"/>
          </p:nvPr>
        </p:nvSpPr>
        <p:spPr>
          <a:xfrm>
            <a:off x="311700" y="1163725"/>
            <a:ext cx="8760000" cy="246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00"/>
                </a:solidFill>
                <a:latin typeface="Roboto"/>
                <a:ea typeface="Roboto"/>
                <a:cs typeface="Roboto"/>
                <a:sym typeface="Roboto"/>
              </a:rPr>
              <a:t>A space station is a large artificial satellite on which people can live and work for long periods of time. It provides a place where long-term observations and experiments can be carried out in space. In the 1970s and 1980s, both the United States and the Soviet Union placed space stations in orbit. The Soviet space station </a:t>
            </a:r>
            <a:r>
              <a:rPr lang="en" sz="2500" i="1">
                <a:solidFill>
                  <a:srgbClr val="000000"/>
                </a:solidFill>
                <a:latin typeface="Roboto"/>
                <a:ea typeface="Roboto"/>
                <a:cs typeface="Roboto"/>
                <a:sym typeface="Roboto"/>
              </a:rPr>
              <a:t>Mir</a:t>
            </a:r>
            <a:r>
              <a:rPr lang="en" sz="2500">
                <a:solidFill>
                  <a:srgbClr val="000000"/>
                </a:solidFill>
                <a:latin typeface="Roboto"/>
                <a:ea typeface="Roboto"/>
                <a:cs typeface="Roboto"/>
                <a:sym typeface="Roboto"/>
              </a:rPr>
              <a:t> stayed in orbit for 15 years before it fell to Earth in 2001. Astronauts from many countries, including Janet Kavandi and other Americans, spent time aboard </a:t>
            </a:r>
            <a:r>
              <a:rPr lang="en" sz="2500" i="1">
                <a:solidFill>
                  <a:schemeClr val="dk1"/>
                </a:solidFill>
                <a:latin typeface="Roboto"/>
                <a:ea typeface="Roboto"/>
                <a:cs typeface="Roboto"/>
                <a:sym typeface="Roboto"/>
              </a:rPr>
              <a:t>Mir</a:t>
            </a:r>
            <a:r>
              <a:rPr lang="en" sz="2500">
                <a:solidFill>
                  <a:srgbClr val="000000"/>
                </a:solidFill>
                <a:latin typeface="Roboto"/>
                <a:ea typeface="Roboto"/>
                <a:cs typeface="Roboto"/>
                <a:sym typeface="Roboto"/>
              </a:rPr>
              <a:t>.</a:t>
            </a:r>
            <a:endParaRPr sz="25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ctrTitle"/>
          </p:nvPr>
        </p:nvSpPr>
        <p:spPr>
          <a:xfrm>
            <a:off x="311700" y="300600"/>
            <a:ext cx="8520600" cy="70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cme"/>
                <a:ea typeface="Acme"/>
                <a:cs typeface="Acme"/>
                <a:sym typeface="Acme"/>
              </a:rPr>
              <a:t>The International Space Station</a:t>
            </a:r>
            <a:endParaRPr>
              <a:latin typeface="Acme"/>
              <a:ea typeface="Acme"/>
              <a:cs typeface="Acme"/>
              <a:sym typeface="Acme"/>
            </a:endParaRPr>
          </a:p>
        </p:txBody>
      </p:sp>
      <p:sp>
        <p:nvSpPr>
          <p:cNvPr id="99" name="Google Shape;99;p20"/>
          <p:cNvSpPr txBox="1">
            <a:spLocks noGrp="1"/>
          </p:cNvSpPr>
          <p:nvPr>
            <p:ph type="subTitle" idx="1"/>
          </p:nvPr>
        </p:nvSpPr>
        <p:spPr>
          <a:xfrm>
            <a:off x="311700" y="1181350"/>
            <a:ext cx="8760000" cy="24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00"/>
                </a:solidFill>
                <a:latin typeface="Roboto"/>
                <a:ea typeface="Roboto"/>
                <a:cs typeface="Roboto"/>
                <a:sym typeface="Roboto"/>
              </a:rPr>
              <a:t>In the 1980s, the US and 15 other countries began planning the construction of the International Space Station (ISS). The first module, or section, of the station was placed in orbit in 1998. Since then, many other modules have been added. On board, astronauts and scientists from many countries carry out experiments in various fields of science. They are also learning more about how humans adapt to space. </a:t>
            </a:r>
            <a:endParaRPr sz="25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ctrTitle"/>
          </p:nvPr>
        </p:nvSpPr>
        <p:spPr>
          <a:xfrm>
            <a:off x="311700" y="300600"/>
            <a:ext cx="8520600" cy="70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Acme"/>
                <a:ea typeface="Acme"/>
                <a:cs typeface="Acme"/>
                <a:sym typeface="Acme"/>
              </a:rPr>
              <a:t>The International Space Station</a:t>
            </a:r>
            <a:endParaRPr>
              <a:latin typeface="Acme"/>
              <a:ea typeface="Acme"/>
              <a:cs typeface="Acme"/>
              <a:sym typeface="Acme"/>
            </a:endParaRPr>
          </a:p>
        </p:txBody>
      </p:sp>
      <p:sp>
        <p:nvSpPr>
          <p:cNvPr id="105" name="Google Shape;105;p21"/>
          <p:cNvSpPr txBox="1">
            <a:spLocks noGrp="1"/>
          </p:cNvSpPr>
          <p:nvPr>
            <p:ph type="subTitle" idx="1"/>
          </p:nvPr>
        </p:nvSpPr>
        <p:spPr>
          <a:xfrm>
            <a:off x="311700" y="846650"/>
            <a:ext cx="8760000" cy="301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rgbClr val="000000"/>
                </a:solidFill>
                <a:latin typeface="Roboto"/>
                <a:ea typeface="Roboto"/>
                <a:cs typeface="Roboto"/>
                <a:sym typeface="Roboto"/>
              </a:rPr>
              <a:t>The ISS has batteries that guarantee that it always has power. Its main source of power, though, is its eight large arrays of solar panels. Together, the solar panels contain more than 250,000 solar cells, each capable of converting sunlight into electricity. At full power, the solar panels produce enough energy to power about 55 houses on Earth.</a:t>
            </a:r>
            <a:endParaRPr sz="2500">
              <a:latin typeface="Roboto"/>
              <a:ea typeface="Roboto"/>
              <a:cs typeface="Roboto"/>
              <a:sym typeface="Roboto"/>
            </a:endParaRPr>
          </a:p>
        </p:txBody>
      </p:sp>
      <p:pic>
        <p:nvPicPr>
          <p:cNvPr id="106" name="Google Shape;106;p21"/>
          <p:cNvPicPr preferRelativeResize="0"/>
          <p:nvPr/>
        </p:nvPicPr>
        <p:blipFill>
          <a:blip r:embed="rId3">
            <a:alphaModFix/>
          </a:blip>
          <a:stretch>
            <a:fillRect/>
          </a:stretch>
        </p:blipFill>
        <p:spPr>
          <a:xfrm>
            <a:off x="3186113" y="3300413"/>
            <a:ext cx="2619375" cy="1743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534</Words>
  <Application>Microsoft Office PowerPoint</Application>
  <PresentationFormat>On-screen Show (16:9)</PresentationFormat>
  <Paragraphs>40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Acme</vt:lpstr>
      <vt:lpstr>Roboto</vt:lpstr>
      <vt:lpstr>Arial</vt:lpstr>
      <vt:lpstr>Simple Light</vt:lpstr>
      <vt:lpstr>The International Space Station</vt:lpstr>
      <vt:lpstr>The International Space Station</vt:lpstr>
      <vt:lpstr>The International Space Station</vt:lpstr>
      <vt:lpstr>The International Space Station</vt:lpstr>
      <vt:lpstr>The International Space Station</vt:lpstr>
      <vt:lpstr>The International Space Station</vt:lpstr>
      <vt:lpstr>The International Space Station</vt:lpstr>
      <vt:lpstr>The International Space Station</vt:lpstr>
      <vt:lpstr>The International Space Station</vt:lpstr>
      <vt:lpstr>Astronaut Scott Kelly on NPR’s “Wait Wait Don’t Tell Me”</vt:lpstr>
      <vt:lpstr>Click on the image to see a series of photos taken from the ISS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Space Station</dc:title>
  <dc:creator>Inge Toal</dc:creator>
  <cp:lastModifiedBy>Inge Toal</cp:lastModifiedBy>
  <cp:revision>1</cp:revision>
  <dcterms:modified xsi:type="dcterms:W3CDTF">2020-11-09T17:28:05Z</dcterms:modified>
</cp:coreProperties>
</file>