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Acme" panose="020B0604020202020204" charset="0"/>
      <p:regular r:id="rId19"/>
    </p:embeddedFont>
    <p:embeddedFont>
      <p:font typeface="Robo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931"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99f93cc931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99f93cc93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99f93cc931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99f93cc931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99f93cc931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99f93cc93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99f93cc931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99f93cc931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99f93cc931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99f93cc931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9f93cc931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99f93cc931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9a3a045a0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9a3a045a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9f93cc93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9f93cc93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9f93cc931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9f93cc93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99f93cc931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99f93cc93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99f93cc931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99f93cc93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99f93cc931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99f93cc931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99f93cc931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99f93cc931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99f93cc931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99f93cc931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99f93cc931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99f93cc93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224750"/>
            <a:ext cx="8520600" cy="225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Acme"/>
                <a:ea typeface="Acme"/>
                <a:cs typeface="Acme"/>
                <a:sym typeface="Acme"/>
              </a:rPr>
              <a:t>Measurement Tools</a:t>
            </a:r>
            <a:endParaRPr>
              <a:latin typeface="Acme"/>
              <a:ea typeface="Acme"/>
              <a:cs typeface="Acme"/>
              <a:sym typeface="Acme"/>
            </a:endParaRPr>
          </a:p>
          <a:p>
            <a:pPr marL="0" lvl="0" indent="0" algn="ctr" rtl="0">
              <a:spcBef>
                <a:spcPts val="0"/>
              </a:spcBef>
              <a:spcAft>
                <a:spcPts val="0"/>
              </a:spcAft>
              <a:buNone/>
            </a:pPr>
            <a:r>
              <a:rPr lang="en">
                <a:latin typeface="Acme"/>
                <a:ea typeface="Acme"/>
                <a:cs typeface="Acme"/>
                <a:sym typeface="Acme"/>
              </a:rPr>
              <a:t>Metric Rulers</a:t>
            </a:r>
            <a:endParaRPr>
              <a:latin typeface="Acme"/>
              <a:ea typeface="Acme"/>
              <a:cs typeface="Acme"/>
              <a:sym typeface="Acme"/>
            </a:endParaRPr>
          </a:p>
        </p:txBody>
      </p:sp>
      <p:sp>
        <p:nvSpPr>
          <p:cNvPr id="55" name="Google Shape;55;p13"/>
          <p:cNvSpPr txBox="1">
            <a:spLocks noGrp="1"/>
          </p:cNvSpPr>
          <p:nvPr>
            <p:ph type="subTitle" idx="1"/>
          </p:nvPr>
        </p:nvSpPr>
        <p:spPr>
          <a:xfrm>
            <a:off x="311700" y="2834125"/>
            <a:ext cx="8520600" cy="185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3800475" y="2481263"/>
            <a:ext cx="1847850" cy="2466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311700" y="0"/>
            <a:ext cx="8520600" cy="101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cme"/>
                <a:ea typeface="Acme"/>
                <a:cs typeface="Acme"/>
                <a:sym typeface="Acme"/>
              </a:rPr>
              <a:t>Length - Metric Ruler</a:t>
            </a:r>
            <a:endParaRPr>
              <a:latin typeface="Acme"/>
              <a:ea typeface="Acme"/>
              <a:cs typeface="Acme"/>
              <a:sym typeface="Acme"/>
            </a:endParaRPr>
          </a:p>
        </p:txBody>
      </p:sp>
      <p:sp>
        <p:nvSpPr>
          <p:cNvPr id="129" name="Google Shape;129;p22"/>
          <p:cNvSpPr txBox="1">
            <a:spLocks noGrp="1"/>
          </p:cNvSpPr>
          <p:nvPr>
            <p:ph type="body" idx="1"/>
          </p:nvPr>
        </p:nvSpPr>
        <p:spPr>
          <a:xfrm>
            <a:off x="311700" y="586000"/>
            <a:ext cx="8520600" cy="3647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latin typeface="Roboto"/>
                <a:ea typeface="Roboto"/>
                <a:cs typeface="Roboto"/>
                <a:sym typeface="Roboto"/>
              </a:rPr>
              <a:t>What is the length of the marker? Place one end of the object at “0” on the ruler. Read the value at the other end of the object. NOTE - in the image it may be difficult to read the exact value because of the perspective from which the photo was taken. Read the length as closely as you can.</a:t>
            </a:r>
            <a:endParaRPr>
              <a:solidFill>
                <a:srgbClr val="000000"/>
              </a:solidFill>
              <a:latin typeface="Roboto"/>
              <a:ea typeface="Roboto"/>
              <a:cs typeface="Roboto"/>
              <a:sym typeface="Roboto"/>
            </a:endParaRPr>
          </a:p>
        </p:txBody>
      </p:sp>
      <p:pic>
        <p:nvPicPr>
          <p:cNvPr id="130" name="Google Shape;130;p22"/>
          <p:cNvPicPr preferRelativeResize="0"/>
          <p:nvPr/>
        </p:nvPicPr>
        <p:blipFill>
          <a:blip r:embed="rId3">
            <a:alphaModFix/>
          </a:blip>
          <a:stretch>
            <a:fillRect/>
          </a:stretch>
        </p:blipFill>
        <p:spPr>
          <a:xfrm>
            <a:off x="914300" y="1957625"/>
            <a:ext cx="7396998" cy="30995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Acme"/>
                <a:ea typeface="Acme"/>
                <a:cs typeface="Acme"/>
                <a:sym typeface="Acme"/>
              </a:rPr>
              <a:t>Length - Metric Ruler		</a:t>
            </a:r>
            <a:endParaRPr/>
          </a:p>
        </p:txBody>
      </p:sp>
      <p:sp>
        <p:nvSpPr>
          <p:cNvPr id="136" name="Google Shape;13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351C75"/>
                </a:solidFill>
                <a:latin typeface="Roboto"/>
                <a:ea typeface="Roboto"/>
                <a:cs typeface="Roboto"/>
                <a:sym typeface="Roboto"/>
              </a:rPr>
              <a:t>Here is how</a:t>
            </a:r>
            <a:endParaRPr>
              <a:solidFill>
                <a:srgbClr val="351C75"/>
              </a:solidFill>
              <a:latin typeface="Roboto"/>
              <a:ea typeface="Roboto"/>
              <a:cs typeface="Roboto"/>
              <a:sym typeface="Roboto"/>
            </a:endParaRPr>
          </a:p>
          <a:p>
            <a:pPr marL="0" lvl="0" indent="0" algn="l" rtl="0">
              <a:spcBef>
                <a:spcPts val="0"/>
              </a:spcBef>
              <a:spcAft>
                <a:spcPts val="0"/>
              </a:spcAft>
              <a:buNone/>
            </a:pPr>
            <a:r>
              <a:rPr lang="en">
                <a:solidFill>
                  <a:srgbClr val="351C75"/>
                </a:solidFill>
                <a:latin typeface="Roboto"/>
                <a:ea typeface="Roboto"/>
                <a:cs typeface="Roboto"/>
                <a:sym typeface="Roboto"/>
              </a:rPr>
              <a:t>measurements </a:t>
            </a:r>
            <a:endParaRPr>
              <a:solidFill>
                <a:srgbClr val="351C75"/>
              </a:solidFill>
              <a:latin typeface="Roboto"/>
              <a:ea typeface="Roboto"/>
              <a:cs typeface="Roboto"/>
              <a:sym typeface="Roboto"/>
            </a:endParaRPr>
          </a:p>
          <a:p>
            <a:pPr marL="0" lvl="0" indent="0" algn="l" rtl="0">
              <a:spcBef>
                <a:spcPts val="0"/>
              </a:spcBef>
              <a:spcAft>
                <a:spcPts val="0"/>
              </a:spcAft>
              <a:buNone/>
            </a:pPr>
            <a:r>
              <a:rPr lang="en">
                <a:solidFill>
                  <a:srgbClr val="351C75"/>
                </a:solidFill>
                <a:latin typeface="Roboto"/>
                <a:ea typeface="Roboto"/>
                <a:cs typeface="Roboto"/>
                <a:sym typeface="Roboto"/>
              </a:rPr>
              <a:t>would be written </a:t>
            </a:r>
            <a:endParaRPr>
              <a:solidFill>
                <a:srgbClr val="351C75"/>
              </a:solidFill>
              <a:latin typeface="Roboto"/>
              <a:ea typeface="Roboto"/>
              <a:cs typeface="Roboto"/>
              <a:sym typeface="Roboto"/>
            </a:endParaRPr>
          </a:p>
          <a:p>
            <a:pPr marL="0" lvl="0" indent="0" algn="l" rtl="0">
              <a:spcBef>
                <a:spcPts val="0"/>
              </a:spcBef>
              <a:spcAft>
                <a:spcPts val="0"/>
              </a:spcAft>
              <a:buNone/>
            </a:pPr>
            <a:r>
              <a:rPr lang="en">
                <a:solidFill>
                  <a:srgbClr val="351C75"/>
                </a:solidFill>
                <a:latin typeface="Roboto"/>
                <a:ea typeface="Roboto"/>
                <a:cs typeface="Roboto"/>
                <a:sym typeface="Roboto"/>
              </a:rPr>
              <a:t>when reported in </a:t>
            </a:r>
            <a:endParaRPr>
              <a:solidFill>
                <a:srgbClr val="351C75"/>
              </a:solidFill>
              <a:latin typeface="Roboto"/>
              <a:ea typeface="Roboto"/>
              <a:cs typeface="Roboto"/>
              <a:sym typeface="Roboto"/>
            </a:endParaRPr>
          </a:p>
          <a:p>
            <a:pPr marL="0" lvl="0" indent="0" algn="l" rtl="0">
              <a:spcBef>
                <a:spcPts val="0"/>
              </a:spcBef>
              <a:spcAft>
                <a:spcPts val="0"/>
              </a:spcAft>
              <a:buNone/>
            </a:pPr>
            <a:r>
              <a:rPr lang="en">
                <a:solidFill>
                  <a:srgbClr val="351C75"/>
                </a:solidFill>
                <a:latin typeface="Roboto"/>
                <a:ea typeface="Roboto"/>
                <a:cs typeface="Roboto"/>
                <a:sym typeface="Roboto"/>
              </a:rPr>
              <a:t>centimeters or in</a:t>
            </a:r>
            <a:endParaRPr>
              <a:solidFill>
                <a:srgbClr val="351C75"/>
              </a:solidFill>
              <a:latin typeface="Roboto"/>
              <a:ea typeface="Roboto"/>
              <a:cs typeface="Roboto"/>
              <a:sym typeface="Roboto"/>
            </a:endParaRPr>
          </a:p>
          <a:p>
            <a:pPr marL="0" lvl="0" indent="0" algn="l" rtl="0">
              <a:spcBef>
                <a:spcPts val="0"/>
              </a:spcBef>
              <a:spcAft>
                <a:spcPts val="0"/>
              </a:spcAft>
              <a:buNone/>
            </a:pPr>
            <a:r>
              <a:rPr lang="en">
                <a:solidFill>
                  <a:srgbClr val="351C75"/>
                </a:solidFill>
                <a:latin typeface="Roboto"/>
                <a:ea typeface="Roboto"/>
                <a:cs typeface="Roboto"/>
                <a:sym typeface="Roboto"/>
              </a:rPr>
              <a:t>millimeters.</a:t>
            </a:r>
            <a:endParaRPr>
              <a:solidFill>
                <a:srgbClr val="351C75"/>
              </a:solidFill>
              <a:latin typeface="Roboto"/>
              <a:ea typeface="Roboto"/>
              <a:cs typeface="Roboto"/>
              <a:sym typeface="Roboto"/>
            </a:endParaRPr>
          </a:p>
        </p:txBody>
      </p:sp>
      <p:pic>
        <p:nvPicPr>
          <p:cNvPr id="137" name="Google Shape;137;p23"/>
          <p:cNvPicPr preferRelativeResize="0"/>
          <p:nvPr/>
        </p:nvPicPr>
        <p:blipFill>
          <a:blip r:embed="rId3">
            <a:alphaModFix/>
          </a:blip>
          <a:stretch>
            <a:fillRect/>
          </a:stretch>
        </p:blipFill>
        <p:spPr>
          <a:xfrm>
            <a:off x="2157427" y="885950"/>
            <a:ext cx="6726849" cy="4086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Acme"/>
                <a:ea typeface="Acme"/>
                <a:cs typeface="Acme"/>
                <a:sym typeface="Acme"/>
              </a:rPr>
              <a:t>Length - Metric Ruler</a:t>
            </a:r>
            <a:endParaRPr/>
          </a:p>
        </p:txBody>
      </p:sp>
      <p:sp>
        <p:nvSpPr>
          <p:cNvPr id="143" name="Google Shape;14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0000"/>
                </a:solidFill>
                <a:latin typeface="Roboto"/>
                <a:ea typeface="Roboto"/>
                <a:cs typeface="Roboto"/>
                <a:sym typeface="Roboto"/>
              </a:rPr>
              <a:t>What happens if the length is not right on a ruler line but is between two lines on the ruler? Read this slide in “Present” mode so that the image is larger and it is clear that the red arrow is not directly on a line of the ruler.</a:t>
            </a:r>
            <a:endParaRPr sz="2000">
              <a:solidFill>
                <a:srgbClr val="000000"/>
              </a:solidFill>
              <a:latin typeface="Roboto"/>
              <a:ea typeface="Roboto"/>
              <a:cs typeface="Roboto"/>
              <a:sym typeface="Roboto"/>
            </a:endParaRPr>
          </a:p>
        </p:txBody>
      </p:sp>
      <p:pic>
        <p:nvPicPr>
          <p:cNvPr id="144" name="Google Shape;144;p24"/>
          <p:cNvPicPr preferRelativeResize="0"/>
          <p:nvPr/>
        </p:nvPicPr>
        <p:blipFill>
          <a:blip r:embed="rId3">
            <a:alphaModFix/>
          </a:blip>
          <a:stretch>
            <a:fillRect/>
          </a:stretch>
        </p:blipFill>
        <p:spPr>
          <a:xfrm>
            <a:off x="171450" y="3605213"/>
            <a:ext cx="8801100" cy="981075"/>
          </a:xfrm>
          <a:prstGeom prst="rect">
            <a:avLst/>
          </a:prstGeom>
          <a:noFill/>
          <a:ln>
            <a:noFill/>
          </a:ln>
        </p:spPr>
      </p:pic>
      <p:cxnSp>
        <p:nvCxnSpPr>
          <p:cNvPr id="145" name="Google Shape;145;p24"/>
          <p:cNvCxnSpPr/>
          <p:nvPr/>
        </p:nvCxnSpPr>
        <p:spPr>
          <a:xfrm flipH="1">
            <a:off x="1840900" y="3020525"/>
            <a:ext cx="17100" cy="584700"/>
          </a:xfrm>
          <a:prstGeom prst="straightConnector1">
            <a:avLst/>
          </a:prstGeom>
          <a:noFill/>
          <a:ln w="9525" cap="flat" cmpd="sng">
            <a:solidFill>
              <a:srgbClr val="FF0000"/>
            </a:solidFill>
            <a:prstDash val="solid"/>
            <a:round/>
            <a:headEnd type="none" w="med" len="med"/>
            <a:tailEnd type="triangle" w="med" len="med"/>
          </a:ln>
        </p:spPr>
      </p:cxnSp>
      <p:sp>
        <p:nvSpPr>
          <p:cNvPr id="146" name="Google Shape;146;p24"/>
          <p:cNvSpPr/>
          <p:nvPr/>
        </p:nvSpPr>
        <p:spPr>
          <a:xfrm>
            <a:off x="250800" y="4318900"/>
            <a:ext cx="395700" cy="137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cme"/>
                <a:ea typeface="Acme"/>
                <a:cs typeface="Acme"/>
                <a:sym typeface="Acme"/>
              </a:rPr>
              <a:t>Length - Metric Ruler</a:t>
            </a:r>
            <a:endParaRPr/>
          </a:p>
        </p:txBody>
      </p:sp>
      <p:sp>
        <p:nvSpPr>
          <p:cNvPr id="152" name="Google Shape;152;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0000"/>
                </a:solidFill>
                <a:latin typeface="Roboto"/>
                <a:ea typeface="Roboto"/>
                <a:cs typeface="Roboto"/>
                <a:sym typeface="Roboto"/>
              </a:rPr>
              <a:t>The correct measurement is NOT 1.9 cm and it is NOT 2.0 cm because the arrow is not right on either line. You must estimate another digit. The length is 1.9 and </a:t>
            </a:r>
            <a:r>
              <a:rPr lang="en" sz="2000">
                <a:solidFill>
                  <a:srgbClr val="FF0000"/>
                </a:solidFill>
                <a:latin typeface="Roboto"/>
                <a:ea typeface="Roboto"/>
                <a:cs typeface="Roboto"/>
                <a:sym typeface="Roboto"/>
              </a:rPr>
              <a:t>a little bit more</a:t>
            </a:r>
            <a:r>
              <a:rPr lang="en" sz="2000">
                <a:solidFill>
                  <a:srgbClr val="000000"/>
                </a:solidFill>
                <a:latin typeface="Roboto"/>
                <a:ea typeface="Roboto"/>
                <a:cs typeface="Roboto"/>
                <a:sym typeface="Roboto"/>
              </a:rPr>
              <a:t> (but not as big as 2.0). </a:t>
            </a:r>
            <a:endParaRPr sz="2000">
              <a:solidFill>
                <a:srgbClr val="000000"/>
              </a:solidFill>
              <a:latin typeface="Roboto"/>
              <a:ea typeface="Roboto"/>
              <a:cs typeface="Roboto"/>
              <a:sym typeface="Roboto"/>
            </a:endParaRPr>
          </a:p>
          <a:p>
            <a:pPr marL="0" lvl="0" indent="0" algn="l" rtl="0">
              <a:spcBef>
                <a:spcPts val="0"/>
              </a:spcBef>
              <a:spcAft>
                <a:spcPts val="0"/>
              </a:spcAft>
              <a:buNone/>
            </a:pPr>
            <a:r>
              <a:rPr lang="en" sz="2000">
                <a:solidFill>
                  <a:srgbClr val="000000"/>
                </a:solidFill>
                <a:latin typeface="Roboto"/>
                <a:ea typeface="Roboto"/>
                <a:cs typeface="Roboto"/>
                <a:sym typeface="Roboto"/>
              </a:rPr>
              <a:t>The purple line points to 1.9 cm. The green line points to 2.0 cm.</a:t>
            </a:r>
            <a:endParaRPr sz="2000">
              <a:solidFill>
                <a:srgbClr val="000000"/>
              </a:solidFill>
              <a:latin typeface="Roboto"/>
              <a:ea typeface="Roboto"/>
              <a:cs typeface="Roboto"/>
              <a:sym typeface="Roboto"/>
            </a:endParaRPr>
          </a:p>
        </p:txBody>
      </p:sp>
      <p:pic>
        <p:nvPicPr>
          <p:cNvPr id="153" name="Google Shape;153;p25"/>
          <p:cNvPicPr preferRelativeResize="0"/>
          <p:nvPr/>
        </p:nvPicPr>
        <p:blipFill>
          <a:blip r:embed="rId3">
            <a:alphaModFix/>
          </a:blip>
          <a:stretch>
            <a:fillRect/>
          </a:stretch>
        </p:blipFill>
        <p:spPr>
          <a:xfrm>
            <a:off x="171450" y="3605213"/>
            <a:ext cx="8801100" cy="981075"/>
          </a:xfrm>
          <a:prstGeom prst="rect">
            <a:avLst/>
          </a:prstGeom>
          <a:noFill/>
          <a:ln>
            <a:noFill/>
          </a:ln>
        </p:spPr>
      </p:pic>
      <p:cxnSp>
        <p:nvCxnSpPr>
          <p:cNvPr id="154" name="Google Shape;154;p25"/>
          <p:cNvCxnSpPr/>
          <p:nvPr/>
        </p:nvCxnSpPr>
        <p:spPr>
          <a:xfrm flipH="1">
            <a:off x="1840900" y="3020525"/>
            <a:ext cx="17100" cy="584700"/>
          </a:xfrm>
          <a:prstGeom prst="straightConnector1">
            <a:avLst/>
          </a:prstGeom>
          <a:noFill/>
          <a:ln w="9525" cap="flat" cmpd="sng">
            <a:solidFill>
              <a:srgbClr val="FF0000"/>
            </a:solidFill>
            <a:prstDash val="solid"/>
            <a:round/>
            <a:headEnd type="none" w="med" len="med"/>
            <a:tailEnd type="triangle" w="med" len="med"/>
          </a:ln>
        </p:spPr>
      </p:cxnSp>
      <p:sp>
        <p:nvSpPr>
          <p:cNvPr id="155" name="Google Shape;155;p25"/>
          <p:cNvSpPr/>
          <p:nvPr/>
        </p:nvSpPr>
        <p:spPr>
          <a:xfrm>
            <a:off x="250800" y="4318900"/>
            <a:ext cx="395700" cy="137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6" name="Google Shape;156;p25"/>
          <p:cNvCxnSpPr/>
          <p:nvPr/>
        </p:nvCxnSpPr>
        <p:spPr>
          <a:xfrm>
            <a:off x="1799030" y="2710625"/>
            <a:ext cx="0" cy="894600"/>
          </a:xfrm>
          <a:prstGeom prst="straightConnector1">
            <a:avLst/>
          </a:prstGeom>
          <a:noFill/>
          <a:ln w="9525" cap="flat" cmpd="sng">
            <a:solidFill>
              <a:srgbClr val="A64D79"/>
            </a:solidFill>
            <a:prstDash val="solid"/>
            <a:round/>
            <a:headEnd type="none" w="med" len="med"/>
            <a:tailEnd type="triangle" w="med" len="med"/>
          </a:ln>
        </p:spPr>
      </p:cxnSp>
      <p:cxnSp>
        <p:nvCxnSpPr>
          <p:cNvPr id="157" name="Google Shape;157;p25"/>
          <p:cNvCxnSpPr/>
          <p:nvPr/>
        </p:nvCxnSpPr>
        <p:spPr>
          <a:xfrm>
            <a:off x="1875230" y="2710625"/>
            <a:ext cx="0" cy="894600"/>
          </a:xfrm>
          <a:prstGeom prst="straightConnector1">
            <a:avLst/>
          </a:prstGeom>
          <a:noFill/>
          <a:ln w="9525" cap="flat" cmpd="sng">
            <a:solidFill>
              <a:srgbClr val="38761D"/>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311700" y="36650"/>
            <a:ext cx="8520600" cy="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cme"/>
                <a:ea typeface="Acme"/>
                <a:cs typeface="Acme"/>
                <a:sym typeface="Acme"/>
              </a:rPr>
              <a:t>Length - Metric Ruler</a:t>
            </a:r>
            <a:endParaRPr/>
          </a:p>
        </p:txBody>
      </p:sp>
      <p:sp>
        <p:nvSpPr>
          <p:cNvPr id="163" name="Google Shape;163;p26"/>
          <p:cNvSpPr txBox="1">
            <a:spLocks noGrp="1"/>
          </p:cNvSpPr>
          <p:nvPr>
            <p:ph type="body" idx="1"/>
          </p:nvPr>
        </p:nvSpPr>
        <p:spPr>
          <a:xfrm>
            <a:off x="311700" y="740825"/>
            <a:ext cx="8520600" cy="382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0000"/>
                </a:solidFill>
                <a:latin typeface="Roboto"/>
                <a:ea typeface="Roboto"/>
                <a:cs typeface="Roboto"/>
                <a:sym typeface="Roboto"/>
              </a:rPr>
              <a:t>The purple line points to 1.9 cm. The green line points to 2.0 cm. The answer is more than 1.9 and less than 2.0. Imagine there are ten more little spaces between 1.9 and 2.0.                </a:t>
            </a:r>
            <a:r>
              <a:rPr lang="en" sz="1400">
                <a:solidFill>
                  <a:srgbClr val="000000"/>
                </a:solidFill>
                <a:latin typeface="Roboto"/>
                <a:ea typeface="Roboto"/>
                <a:cs typeface="Roboto"/>
                <a:sym typeface="Roboto"/>
              </a:rPr>
              <a:t>1.90     1.95      2.00</a:t>
            </a:r>
            <a:endParaRPr sz="1400">
              <a:solidFill>
                <a:srgbClr val="000000"/>
              </a:solidFill>
              <a:latin typeface="Roboto"/>
              <a:ea typeface="Roboto"/>
              <a:cs typeface="Roboto"/>
              <a:sym typeface="Roboto"/>
            </a:endParaRPr>
          </a:p>
        </p:txBody>
      </p:sp>
      <p:pic>
        <p:nvPicPr>
          <p:cNvPr id="164" name="Google Shape;164;p26"/>
          <p:cNvPicPr preferRelativeResize="0"/>
          <p:nvPr/>
        </p:nvPicPr>
        <p:blipFill>
          <a:blip r:embed="rId3">
            <a:alphaModFix/>
          </a:blip>
          <a:stretch>
            <a:fillRect/>
          </a:stretch>
        </p:blipFill>
        <p:spPr>
          <a:xfrm>
            <a:off x="171450" y="3605213"/>
            <a:ext cx="8801100" cy="981075"/>
          </a:xfrm>
          <a:prstGeom prst="rect">
            <a:avLst/>
          </a:prstGeom>
          <a:noFill/>
          <a:ln>
            <a:noFill/>
          </a:ln>
        </p:spPr>
      </p:pic>
      <p:cxnSp>
        <p:nvCxnSpPr>
          <p:cNvPr id="165" name="Google Shape;165;p26"/>
          <p:cNvCxnSpPr/>
          <p:nvPr/>
        </p:nvCxnSpPr>
        <p:spPr>
          <a:xfrm flipH="1">
            <a:off x="1840900" y="3020525"/>
            <a:ext cx="17100" cy="584700"/>
          </a:xfrm>
          <a:prstGeom prst="straightConnector1">
            <a:avLst/>
          </a:prstGeom>
          <a:noFill/>
          <a:ln w="9525" cap="flat" cmpd="sng">
            <a:solidFill>
              <a:srgbClr val="FF0000"/>
            </a:solidFill>
            <a:prstDash val="solid"/>
            <a:round/>
            <a:headEnd type="none" w="med" len="med"/>
            <a:tailEnd type="triangle" w="med" len="med"/>
          </a:ln>
        </p:spPr>
      </p:cxnSp>
      <p:sp>
        <p:nvSpPr>
          <p:cNvPr id="166" name="Google Shape;166;p26"/>
          <p:cNvSpPr/>
          <p:nvPr/>
        </p:nvSpPr>
        <p:spPr>
          <a:xfrm>
            <a:off x="250800" y="4318900"/>
            <a:ext cx="395700" cy="137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7" name="Google Shape;167;p26"/>
          <p:cNvCxnSpPr/>
          <p:nvPr/>
        </p:nvCxnSpPr>
        <p:spPr>
          <a:xfrm>
            <a:off x="1799030" y="2710625"/>
            <a:ext cx="0" cy="894600"/>
          </a:xfrm>
          <a:prstGeom prst="straightConnector1">
            <a:avLst/>
          </a:prstGeom>
          <a:noFill/>
          <a:ln w="9525" cap="flat" cmpd="sng">
            <a:solidFill>
              <a:srgbClr val="A64D79"/>
            </a:solidFill>
            <a:prstDash val="solid"/>
            <a:round/>
            <a:headEnd type="none" w="med" len="med"/>
            <a:tailEnd type="triangle" w="med" len="med"/>
          </a:ln>
        </p:spPr>
      </p:cxnSp>
      <p:cxnSp>
        <p:nvCxnSpPr>
          <p:cNvPr id="168" name="Google Shape;168;p26"/>
          <p:cNvCxnSpPr/>
          <p:nvPr/>
        </p:nvCxnSpPr>
        <p:spPr>
          <a:xfrm>
            <a:off x="1875230" y="2710625"/>
            <a:ext cx="0" cy="894600"/>
          </a:xfrm>
          <a:prstGeom prst="straightConnector1">
            <a:avLst/>
          </a:prstGeom>
          <a:noFill/>
          <a:ln w="9525" cap="flat" cmpd="sng">
            <a:solidFill>
              <a:srgbClr val="38761D"/>
            </a:solidFill>
            <a:prstDash val="solid"/>
            <a:round/>
            <a:headEnd type="none" w="med" len="med"/>
            <a:tailEnd type="triangle" w="med" len="med"/>
          </a:ln>
        </p:spPr>
      </p:cxnSp>
      <p:pic>
        <p:nvPicPr>
          <p:cNvPr id="169" name="Google Shape;169;p26"/>
          <p:cNvPicPr preferRelativeResize="0"/>
          <p:nvPr/>
        </p:nvPicPr>
        <p:blipFill>
          <a:blip r:embed="rId4">
            <a:alphaModFix/>
          </a:blip>
          <a:stretch>
            <a:fillRect/>
          </a:stretch>
        </p:blipFill>
        <p:spPr>
          <a:xfrm>
            <a:off x="5318742" y="2254625"/>
            <a:ext cx="1247275" cy="679075"/>
          </a:xfrm>
          <a:prstGeom prst="rect">
            <a:avLst/>
          </a:prstGeom>
          <a:noFill/>
          <a:ln>
            <a:noFill/>
          </a:ln>
        </p:spPr>
      </p:pic>
      <p:cxnSp>
        <p:nvCxnSpPr>
          <p:cNvPr id="170" name="Google Shape;170;p26"/>
          <p:cNvCxnSpPr/>
          <p:nvPr/>
        </p:nvCxnSpPr>
        <p:spPr>
          <a:xfrm>
            <a:off x="5401675" y="1824575"/>
            <a:ext cx="0" cy="395700"/>
          </a:xfrm>
          <a:prstGeom prst="straightConnector1">
            <a:avLst/>
          </a:prstGeom>
          <a:noFill/>
          <a:ln w="9525" cap="flat" cmpd="sng">
            <a:solidFill>
              <a:schemeClr val="dk2"/>
            </a:solidFill>
            <a:prstDash val="solid"/>
            <a:round/>
            <a:headEnd type="none" w="med" len="med"/>
            <a:tailEnd type="triangle" w="med" len="med"/>
          </a:ln>
        </p:spPr>
      </p:cxnSp>
      <p:cxnSp>
        <p:nvCxnSpPr>
          <p:cNvPr id="171" name="Google Shape;171;p26"/>
          <p:cNvCxnSpPr/>
          <p:nvPr/>
        </p:nvCxnSpPr>
        <p:spPr>
          <a:xfrm>
            <a:off x="5935075" y="1824575"/>
            <a:ext cx="0" cy="395700"/>
          </a:xfrm>
          <a:prstGeom prst="straightConnector1">
            <a:avLst/>
          </a:prstGeom>
          <a:noFill/>
          <a:ln w="9525" cap="flat" cmpd="sng">
            <a:solidFill>
              <a:schemeClr val="dk2"/>
            </a:solidFill>
            <a:prstDash val="solid"/>
            <a:round/>
            <a:headEnd type="none" w="med" len="med"/>
            <a:tailEnd type="triangle" w="med" len="med"/>
          </a:ln>
        </p:spPr>
      </p:cxnSp>
      <p:cxnSp>
        <p:nvCxnSpPr>
          <p:cNvPr id="172" name="Google Shape;172;p26"/>
          <p:cNvCxnSpPr/>
          <p:nvPr/>
        </p:nvCxnSpPr>
        <p:spPr>
          <a:xfrm>
            <a:off x="6468475" y="1824575"/>
            <a:ext cx="0" cy="3957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311700" y="36650"/>
            <a:ext cx="8520600" cy="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cme"/>
                <a:ea typeface="Acme"/>
                <a:cs typeface="Acme"/>
                <a:sym typeface="Acme"/>
              </a:rPr>
              <a:t>Length - Metric Ruler</a:t>
            </a:r>
            <a:endParaRPr/>
          </a:p>
        </p:txBody>
      </p:sp>
      <p:sp>
        <p:nvSpPr>
          <p:cNvPr id="178" name="Google Shape;178;p27"/>
          <p:cNvSpPr txBox="1">
            <a:spLocks noGrp="1"/>
          </p:cNvSpPr>
          <p:nvPr>
            <p:ph type="body" idx="1"/>
          </p:nvPr>
        </p:nvSpPr>
        <p:spPr>
          <a:xfrm>
            <a:off x="311700" y="551600"/>
            <a:ext cx="8520600" cy="401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000000"/>
                </a:solidFill>
                <a:latin typeface="Roboto"/>
                <a:ea typeface="Roboto"/>
                <a:cs typeface="Roboto"/>
                <a:sym typeface="Roboto"/>
              </a:rPr>
              <a:t>Looking at the original image, the red line possibly points  at 1.98 or 1.99. The last digit is an </a:t>
            </a:r>
            <a:r>
              <a:rPr lang="en" sz="1700" b="1">
                <a:solidFill>
                  <a:srgbClr val="000000"/>
                </a:solidFill>
                <a:latin typeface="Roboto"/>
                <a:ea typeface="Roboto"/>
                <a:cs typeface="Roboto"/>
                <a:sym typeface="Roboto"/>
              </a:rPr>
              <a:t>estimate</a:t>
            </a:r>
            <a:r>
              <a:rPr lang="en" sz="1700">
                <a:solidFill>
                  <a:srgbClr val="000000"/>
                </a:solidFill>
                <a:latin typeface="Roboto"/>
                <a:ea typeface="Roboto"/>
                <a:cs typeface="Roboto"/>
                <a:sym typeface="Roboto"/>
              </a:rPr>
              <a:t>. If you write 1.9 or 2.0, those answers would be marked incorrect. Anything between 1.95 and 1.99 would be OK. </a:t>
            </a:r>
            <a:r>
              <a:rPr lang="en" sz="2000">
                <a:solidFill>
                  <a:srgbClr val="000000"/>
                </a:solidFill>
                <a:latin typeface="Roboto"/>
                <a:ea typeface="Roboto"/>
                <a:cs typeface="Roboto"/>
                <a:sym typeface="Roboto"/>
              </a:rPr>
              <a:t>                  </a:t>
            </a:r>
            <a:r>
              <a:rPr lang="en" sz="1400">
                <a:solidFill>
                  <a:srgbClr val="000000"/>
                </a:solidFill>
                <a:latin typeface="Roboto"/>
                <a:ea typeface="Roboto"/>
                <a:cs typeface="Roboto"/>
                <a:sym typeface="Roboto"/>
              </a:rPr>
              <a:t> 1.98                                                                    </a:t>
            </a:r>
            <a:endParaRPr sz="1400">
              <a:solidFill>
                <a:srgbClr val="000000"/>
              </a:solidFill>
              <a:latin typeface="Roboto"/>
              <a:ea typeface="Roboto"/>
              <a:cs typeface="Roboto"/>
              <a:sym typeface="Roboto"/>
            </a:endParaRPr>
          </a:p>
          <a:p>
            <a:pPr marL="0" lvl="0" indent="0" algn="l" rtl="0">
              <a:spcBef>
                <a:spcPts val="0"/>
              </a:spcBef>
              <a:spcAft>
                <a:spcPts val="0"/>
              </a:spcAft>
              <a:buNone/>
            </a:pPr>
            <a:r>
              <a:rPr lang="en" sz="2000">
                <a:solidFill>
                  <a:srgbClr val="000000"/>
                </a:solidFill>
                <a:latin typeface="Roboto"/>
                <a:ea typeface="Roboto"/>
                <a:cs typeface="Roboto"/>
                <a:sym typeface="Roboto"/>
              </a:rPr>
              <a:t>Acceptable answer : 1.98 cm</a:t>
            </a:r>
            <a:r>
              <a:rPr lang="en" sz="1400">
                <a:solidFill>
                  <a:srgbClr val="000000"/>
                </a:solidFill>
                <a:latin typeface="Roboto"/>
                <a:ea typeface="Roboto"/>
                <a:cs typeface="Roboto"/>
                <a:sym typeface="Roboto"/>
              </a:rPr>
              <a:t>			     1.90     1.95      2.00</a:t>
            </a:r>
            <a:endParaRPr sz="1400">
              <a:solidFill>
                <a:srgbClr val="000000"/>
              </a:solidFill>
              <a:latin typeface="Roboto"/>
              <a:ea typeface="Roboto"/>
              <a:cs typeface="Roboto"/>
              <a:sym typeface="Roboto"/>
            </a:endParaRPr>
          </a:p>
        </p:txBody>
      </p:sp>
      <p:pic>
        <p:nvPicPr>
          <p:cNvPr id="179" name="Google Shape;179;p27"/>
          <p:cNvPicPr preferRelativeResize="0"/>
          <p:nvPr/>
        </p:nvPicPr>
        <p:blipFill>
          <a:blip r:embed="rId3">
            <a:alphaModFix/>
          </a:blip>
          <a:stretch>
            <a:fillRect/>
          </a:stretch>
        </p:blipFill>
        <p:spPr>
          <a:xfrm>
            <a:off x="171450" y="3605213"/>
            <a:ext cx="8801100" cy="981075"/>
          </a:xfrm>
          <a:prstGeom prst="rect">
            <a:avLst/>
          </a:prstGeom>
          <a:noFill/>
          <a:ln>
            <a:noFill/>
          </a:ln>
        </p:spPr>
      </p:pic>
      <p:cxnSp>
        <p:nvCxnSpPr>
          <p:cNvPr id="180" name="Google Shape;180;p27"/>
          <p:cNvCxnSpPr/>
          <p:nvPr/>
        </p:nvCxnSpPr>
        <p:spPr>
          <a:xfrm flipH="1">
            <a:off x="1840900" y="3020525"/>
            <a:ext cx="17100" cy="584700"/>
          </a:xfrm>
          <a:prstGeom prst="straightConnector1">
            <a:avLst/>
          </a:prstGeom>
          <a:noFill/>
          <a:ln w="9525" cap="flat" cmpd="sng">
            <a:solidFill>
              <a:srgbClr val="FF0000"/>
            </a:solidFill>
            <a:prstDash val="solid"/>
            <a:round/>
            <a:headEnd type="none" w="med" len="med"/>
            <a:tailEnd type="triangle" w="med" len="med"/>
          </a:ln>
        </p:spPr>
      </p:cxnSp>
      <p:sp>
        <p:nvSpPr>
          <p:cNvPr id="181" name="Google Shape;181;p27"/>
          <p:cNvSpPr/>
          <p:nvPr/>
        </p:nvSpPr>
        <p:spPr>
          <a:xfrm>
            <a:off x="250800" y="4318900"/>
            <a:ext cx="395700" cy="137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2" name="Google Shape;182;p27"/>
          <p:cNvCxnSpPr/>
          <p:nvPr/>
        </p:nvCxnSpPr>
        <p:spPr>
          <a:xfrm>
            <a:off x="1799030" y="2710625"/>
            <a:ext cx="0" cy="894600"/>
          </a:xfrm>
          <a:prstGeom prst="straightConnector1">
            <a:avLst/>
          </a:prstGeom>
          <a:noFill/>
          <a:ln w="9525" cap="flat" cmpd="sng">
            <a:solidFill>
              <a:srgbClr val="A64D79"/>
            </a:solidFill>
            <a:prstDash val="solid"/>
            <a:round/>
            <a:headEnd type="none" w="med" len="med"/>
            <a:tailEnd type="triangle" w="med" len="med"/>
          </a:ln>
        </p:spPr>
      </p:cxnSp>
      <p:cxnSp>
        <p:nvCxnSpPr>
          <p:cNvPr id="183" name="Google Shape;183;p27"/>
          <p:cNvCxnSpPr/>
          <p:nvPr/>
        </p:nvCxnSpPr>
        <p:spPr>
          <a:xfrm>
            <a:off x="1875230" y="2710625"/>
            <a:ext cx="0" cy="894600"/>
          </a:xfrm>
          <a:prstGeom prst="straightConnector1">
            <a:avLst/>
          </a:prstGeom>
          <a:noFill/>
          <a:ln w="9525" cap="flat" cmpd="sng">
            <a:solidFill>
              <a:srgbClr val="38761D"/>
            </a:solidFill>
            <a:prstDash val="solid"/>
            <a:round/>
            <a:headEnd type="none" w="med" len="med"/>
            <a:tailEnd type="triangle" w="med" len="med"/>
          </a:ln>
        </p:spPr>
      </p:cxnSp>
      <p:pic>
        <p:nvPicPr>
          <p:cNvPr id="184" name="Google Shape;184;p27"/>
          <p:cNvPicPr preferRelativeResize="0"/>
          <p:nvPr/>
        </p:nvPicPr>
        <p:blipFill>
          <a:blip r:embed="rId4">
            <a:alphaModFix/>
          </a:blip>
          <a:stretch>
            <a:fillRect/>
          </a:stretch>
        </p:blipFill>
        <p:spPr>
          <a:xfrm>
            <a:off x="5318742" y="2559425"/>
            <a:ext cx="1247275" cy="679075"/>
          </a:xfrm>
          <a:prstGeom prst="rect">
            <a:avLst/>
          </a:prstGeom>
          <a:noFill/>
          <a:ln>
            <a:noFill/>
          </a:ln>
        </p:spPr>
      </p:pic>
      <p:cxnSp>
        <p:nvCxnSpPr>
          <p:cNvPr id="185" name="Google Shape;185;p27"/>
          <p:cNvCxnSpPr/>
          <p:nvPr/>
        </p:nvCxnSpPr>
        <p:spPr>
          <a:xfrm>
            <a:off x="5401675" y="2129375"/>
            <a:ext cx="0" cy="395700"/>
          </a:xfrm>
          <a:prstGeom prst="straightConnector1">
            <a:avLst/>
          </a:prstGeom>
          <a:noFill/>
          <a:ln w="9525" cap="flat" cmpd="sng">
            <a:solidFill>
              <a:schemeClr val="dk2"/>
            </a:solidFill>
            <a:prstDash val="solid"/>
            <a:round/>
            <a:headEnd type="none" w="med" len="med"/>
            <a:tailEnd type="triangle" w="med" len="med"/>
          </a:ln>
        </p:spPr>
      </p:cxnSp>
      <p:cxnSp>
        <p:nvCxnSpPr>
          <p:cNvPr id="186" name="Google Shape;186;p27"/>
          <p:cNvCxnSpPr/>
          <p:nvPr/>
        </p:nvCxnSpPr>
        <p:spPr>
          <a:xfrm>
            <a:off x="5935075" y="2129375"/>
            <a:ext cx="0" cy="395700"/>
          </a:xfrm>
          <a:prstGeom prst="straightConnector1">
            <a:avLst/>
          </a:prstGeom>
          <a:noFill/>
          <a:ln w="9525" cap="flat" cmpd="sng">
            <a:solidFill>
              <a:schemeClr val="dk2"/>
            </a:solidFill>
            <a:prstDash val="solid"/>
            <a:round/>
            <a:headEnd type="none" w="med" len="med"/>
            <a:tailEnd type="triangle" w="med" len="med"/>
          </a:ln>
        </p:spPr>
      </p:cxnSp>
      <p:cxnSp>
        <p:nvCxnSpPr>
          <p:cNvPr id="187" name="Google Shape;187;p27"/>
          <p:cNvCxnSpPr/>
          <p:nvPr/>
        </p:nvCxnSpPr>
        <p:spPr>
          <a:xfrm>
            <a:off x="6468475" y="2129375"/>
            <a:ext cx="0" cy="395700"/>
          </a:xfrm>
          <a:prstGeom prst="straightConnector1">
            <a:avLst/>
          </a:prstGeom>
          <a:noFill/>
          <a:ln w="9525" cap="flat" cmpd="sng">
            <a:solidFill>
              <a:schemeClr val="dk2"/>
            </a:solidFill>
            <a:prstDash val="solid"/>
            <a:round/>
            <a:headEnd type="none" w="med" len="med"/>
            <a:tailEnd type="triangle" w="med" len="med"/>
          </a:ln>
        </p:spPr>
      </p:cxnSp>
      <p:cxnSp>
        <p:nvCxnSpPr>
          <p:cNvPr id="188" name="Google Shape;188;p27"/>
          <p:cNvCxnSpPr/>
          <p:nvPr/>
        </p:nvCxnSpPr>
        <p:spPr>
          <a:xfrm>
            <a:off x="6220000" y="1645275"/>
            <a:ext cx="34500" cy="86010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txBox="1">
            <a:spLocks noGrp="1"/>
          </p:cNvSpPr>
          <p:nvPr>
            <p:ph type="title"/>
          </p:nvPr>
        </p:nvSpPr>
        <p:spPr>
          <a:xfrm>
            <a:off x="311700" y="0"/>
            <a:ext cx="8520600" cy="101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000">
                <a:latin typeface="Acme"/>
                <a:ea typeface="Acme"/>
                <a:cs typeface="Acme"/>
                <a:sym typeface="Acme"/>
              </a:rPr>
              <a:t>The End</a:t>
            </a:r>
            <a:endParaRPr sz="5000">
              <a:latin typeface="Acme"/>
              <a:ea typeface="Acme"/>
              <a:cs typeface="Acme"/>
              <a:sym typeface="Acme"/>
            </a:endParaRPr>
          </a:p>
        </p:txBody>
      </p:sp>
      <p:sp>
        <p:nvSpPr>
          <p:cNvPr id="194" name="Google Shape;194;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5" name="Google Shape;195;p28"/>
          <p:cNvPicPr preferRelativeResize="0"/>
          <p:nvPr/>
        </p:nvPicPr>
        <p:blipFill>
          <a:blip r:embed="rId3">
            <a:alphaModFix/>
          </a:blip>
          <a:stretch>
            <a:fillRect/>
          </a:stretch>
        </p:blipFill>
        <p:spPr>
          <a:xfrm>
            <a:off x="0" y="1062918"/>
            <a:ext cx="9144002" cy="408446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0"/>
            <a:ext cx="8520600" cy="101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cme"/>
                <a:ea typeface="Acme"/>
                <a:cs typeface="Acme"/>
                <a:sym typeface="Acme"/>
              </a:rPr>
              <a:t>Length - Metric Ruler</a:t>
            </a:r>
            <a:endParaRPr>
              <a:latin typeface="Acme"/>
              <a:ea typeface="Acme"/>
              <a:cs typeface="Acme"/>
              <a:sym typeface="Acme"/>
            </a:endParaRPr>
          </a:p>
        </p:txBody>
      </p:sp>
      <p:sp>
        <p:nvSpPr>
          <p:cNvPr id="62" name="Google Shape;62;p14"/>
          <p:cNvSpPr txBox="1">
            <a:spLocks noGrp="1"/>
          </p:cNvSpPr>
          <p:nvPr>
            <p:ph type="body" idx="1"/>
          </p:nvPr>
        </p:nvSpPr>
        <p:spPr>
          <a:xfrm>
            <a:off x="311700" y="534400"/>
            <a:ext cx="8520600" cy="403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700">
                <a:solidFill>
                  <a:srgbClr val="000000"/>
                </a:solidFill>
                <a:latin typeface="Roboto"/>
                <a:ea typeface="Roboto"/>
                <a:cs typeface="Roboto"/>
                <a:sym typeface="Roboto"/>
              </a:rPr>
              <a:t>Most rulers have English (or customary) </a:t>
            </a:r>
            <a:r>
              <a:rPr lang="en" sz="1700" b="1">
                <a:solidFill>
                  <a:srgbClr val="000000"/>
                </a:solidFill>
                <a:latin typeface="Roboto"/>
                <a:ea typeface="Roboto"/>
                <a:cs typeface="Roboto"/>
                <a:sym typeface="Roboto"/>
              </a:rPr>
              <a:t>and</a:t>
            </a:r>
            <a:r>
              <a:rPr lang="en" sz="1700">
                <a:solidFill>
                  <a:srgbClr val="000000"/>
                </a:solidFill>
                <a:latin typeface="Roboto"/>
                <a:ea typeface="Roboto"/>
                <a:cs typeface="Roboto"/>
                <a:sym typeface="Roboto"/>
              </a:rPr>
              <a:t> metric measurements. In science class you MUST always use metric measurements. Always hold the ruler so that you are looking at the side where the numbers go from 0 to 30. Those are centimeters! The side that goes from 0 to 12 is inches. DO NOT USE INCHES IN SCIENCE CLASS!</a:t>
            </a:r>
            <a:endParaRPr sz="1700">
              <a:solidFill>
                <a:srgbClr val="000000"/>
              </a:solidFill>
              <a:latin typeface="Roboto"/>
              <a:ea typeface="Roboto"/>
              <a:cs typeface="Roboto"/>
              <a:sym typeface="Roboto"/>
            </a:endParaRPr>
          </a:p>
        </p:txBody>
      </p:sp>
      <p:pic>
        <p:nvPicPr>
          <p:cNvPr id="63" name="Google Shape;63;p14"/>
          <p:cNvPicPr preferRelativeResize="0"/>
          <p:nvPr/>
        </p:nvPicPr>
        <p:blipFill>
          <a:blip r:embed="rId3">
            <a:alphaModFix/>
          </a:blip>
          <a:stretch>
            <a:fillRect/>
          </a:stretch>
        </p:blipFill>
        <p:spPr>
          <a:xfrm>
            <a:off x="476850" y="1987301"/>
            <a:ext cx="8133751" cy="3061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Acme"/>
                <a:ea typeface="Acme"/>
                <a:cs typeface="Acme"/>
                <a:sym typeface="Acme"/>
              </a:rPr>
              <a:t>Length - Metric Ruler</a:t>
            </a: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On a metric ruler, the</a:t>
            </a:r>
            <a:endParaRPr>
              <a:solidFill>
                <a:srgbClr val="000000"/>
              </a:solidFill>
            </a:endParaRPr>
          </a:p>
          <a:p>
            <a:pPr marL="0" lvl="0" indent="0" algn="l" rtl="0">
              <a:spcBef>
                <a:spcPts val="0"/>
              </a:spcBef>
              <a:spcAft>
                <a:spcPts val="0"/>
              </a:spcAft>
              <a:buNone/>
            </a:pPr>
            <a:r>
              <a:rPr lang="en">
                <a:solidFill>
                  <a:srgbClr val="000000"/>
                </a:solidFill>
              </a:rPr>
              <a:t>numbers represent</a:t>
            </a:r>
            <a:endParaRPr>
              <a:solidFill>
                <a:srgbClr val="000000"/>
              </a:solidFill>
            </a:endParaRPr>
          </a:p>
          <a:p>
            <a:pPr marL="0" lvl="0" indent="0" algn="l" rtl="0">
              <a:spcBef>
                <a:spcPts val="0"/>
              </a:spcBef>
              <a:spcAft>
                <a:spcPts val="0"/>
              </a:spcAft>
              <a:buNone/>
            </a:pPr>
            <a:r>
              <a:rPr lang="en" b="1">
                <a:solidFill>
                  <a:srgbClr val="000000"/>
                </a:solidFill>
              </a:rPr>
              <a:t>centimeters</a:t>
            </a:r>
            <a:r>
              <a:rPr lang="en">
                <a:solidFill>
                  <a:srgbClr val="000000"/>
                </a:solidFill>
              </a:rPr>
              <a:t>. There are</a:t>
            </a:r>
            <a:endParaRPr>
              <a:solidFill>
                <a:srgbClr val="000000"/>
              </a:solidFill>
            </a:endParaRPr>
          </a:p>
          <a:p>
            <a:pPr marL="0" lvl="0" indent="0" algn="l" rtl="0">
              <a:spcBef>
                <a:spcPts val="0"/>
              </a:spcBef>
              <a:spcAft>
                <a:spcPts val="0"/>
              </a:spcAft>
              <a:buNone/>
            </a:pPr>
            <a:r>
              <a:rPr lang="en">
                <a:solidFill>
                  <a:srgbClr val="000000"/>
                </a:solidFill>
              </a:rPr>
              <a:t>ten equal spaces or </a:t>
            </a:r>
            <a:endParaRPr>
              <a:solidFill>
                <a:srgbClr val="000000"/>
              </a:solidFill>
            </a:endParaRPr>
          </a:p>
          <a:p>
            <a:pPr marL="0" lvl="0" indent="0" algn="l" rtl="0">
              <a:spcBef>
                <a:spcPts val="0"/>
              </a:spcBef>
              <a:spcAft>
                <a:spcPts val="0"/>
              </a:spcAft>
              <a:buNone/>
            </a:pPr>
            <a:r>
              <a:rPr lang="en">
                <a:solidFill>
                  <a:srgbClr val="000000"/>
                </a:solidFill>
              </a:rPr>
              <a:t>ten millimeters inside</a:t>
            </a:r>
            <a:endParaRPr>
              <a:solidFill>
                <a:srgbClr val="000000"/>
              </a:solidFill>
            </a:endParaRPr>
          </a:p>
          <a:p>
            <a:pPr marL="0" lvl="0" indent="0" algn="l" rtl="0">
              <a:spcBef>
                <a:spcPts val="0"/>
              </a:spcBef>
              <a:spcAft>
                <a:spcPts val="0"/>
              </a:spcAft>
              <a:buNone/>
            </a:pPr>
            <a:r>
              <a:rPr lang="en">
                <a:solidFill>
                  <a:srgbClr val="000000"/>
                </a:solidFill>
              </a:rPr>
              <a:t>each centimeter.</a:t>
            </a:r>
            <a:endParaRPr>
              <a:solidFill>
                <a:srgbClr val="000000"/>
              </a:solidFill>
            </a:endParaRPr>
          </a:p>
        </p:txBody>
      </p:sp>
      <p:pic>
        <p:nvPicPr>
          <p:cNvPr id="70" name="Google Shape;70;p15"/>
          <p:cNvPicPr preferRelativeResize="0"/>
          <p:nvPr/>
        </p:nvPicPr>
        <p:blipFill>
          <a:blip r:embed="rId3">
            <a:alphaModFix/>
          </a:blip>
          <a:stretch>
            <a:fillRect/>
          </a:stretch>
        </p:blipFill>
        <p:spPr>
          <a:xfrm>
            <a:off x="3076575" y="3133725"/>
            <a:ext cx="3448050" cy="1924050"/>
          </a:xfrm>
          <a:prstGeom prst="rect">
            <a:avLst/>
          </a:prstGeom>
          <a:noFill/>
          <a:ln>
            <a:noFill/>
          </a:ln>
        </p:spPr>
      </p:pic>
      <p:pic>
        <p:nvPicPr>
          <p:cNvPr id="71" name="Google Shape;71;p15"/>
          <p:cNvPicPr preferRelativeResize="0"/>
          <p:nvPr/>
        </p:nvPicPr>
        <p:blipFill>
          <a:blip r:embed="rId4">
            <a:alphaModFix/>
          </a:blip>
          <a:stretch>
            <a:fillRect/>
          </a:stretch>
        </p:blipFill>
        <p:spPr>
          <a:xfrm>
            <a:off x="2924850" y="1048275"/>
            <a:ext cx="4963825" cy="19240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0"/>
            <a:ext cx="8520600" cy="172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cme"/>
                <a:ea typeface="Acme"/>
                <a:cs typeface="Acme"/>
                <a:sym typeface="Acme"/>
              </a:rPr>
              <a:t>Length - Metric Ruler</a:t>
            </a:r>
            <a:endParaRPr>
              <a:latin typeface="Acme"/>
              <a:ea typeface="Acme"/>
              <a:cs typeface="Acme"/>
              <a:sym typeface="Acme"/>
            </a:endParaRPr>
          </a:p>
          <a:p>
            <a:pPr marL="0" lvl="0" indent="0" algn="l" rtl="0">
              <a:spcBef>
                <a:spcPts val="0"/>
              </a:spcBef>
              <a:spcAft>
                <a:spcPts val="0"/>
              </a:spcAft>
              <a:buNone/>
            </a:pPr>
            <a:endParaRPr>
              <a:latin typeface="Acme"/>
              <a:ea typeface="Acme"/>
              <a:cs typeface="Acme"/>
              <a:sym typeface="Acme"/>
            </a:endParaRPr>
          </a:p>
          <a:p>
            <a:pPr marL="0" lvl="0" indent="0" algn="l" rtl="0">
              <a:spcBef>
                <a:spcPts val="0"/>
              </a:spcBef>
              <a:spcAft>
                <a:spcPts val="0"/>
              </a:spcAft>
              <a:buNone/>
            </a:pPr>
            <a:endParaRPr>
              <a:latin typeface="Acme"/>
              <a:ea typeface="Acme"/>
              <a:cs typeface="Acme"/>
              <a:sym typeface="Acme"/>
            </a:endParaRPr>
          </a:p>
          <a:p>
            <a:pPr marL="0" lvl="0" indent="0" algn="l" rtl="0">
              <a:spcBef>
                <a:spcPts val="0"/>
              </a:spcBef>
              <a:spcAft>
                <a:spcPts val="0"/>
              </a:spcAft>
              <a:buNone/>
            </a:pPr>
            <a:endParaRPr>
              <a:latin typeface="Acme"/>
              <a:ea typeface="Acme"/>
              <a:cs typeface="Acme"/>
              <a:sym typeface="Acme"/>
            </a:endParaRPr>
          </a:p>
          <a:p>
            <a:pPr marL="0" lvl="0" indent="0" algn="l" rtl="0">
              <a:lnSpc>
                <a:spcPct val="115000"/>
              </a:lnSpc>
              <a:spcBef>
                <a:spcPts val="0"/>
              </a:spcBef>
              <a:spcAft>
                <a:spcPts val="0"/>
              </a:spcAft>
              <a:buNone/>
            </a:pPr>
            <a:r>
              <a:rPr lang="en" sz="1600" b="1"/>
              <a:t>Centimeters</a:t>
            </a:r>
            <a:r>
              <a:rPr lang="en" sz="1600"/>
              <a:t>: If there </a:t>
            </a:r>
            <a:endParaRPr sz="1600"/>
          </a:p>
          <a:p>
            <a:pPr marL="0" lvl="0" indent="0" algn="l" rtl="0">
              <a:lnSpc>
                <a:spcPct val="115000"/>
              </a:lnSpc>
              <a:spcBef>
                <a:spcPts val="0"/>
              </a:spcBef>
              <a:spcAft>
                <a:spcPts val="0"/>
              </a:spcAft>
              <a:buNone/>
            </a:pPr>
            <a:r>
              <a:rPr lang="en" sz="1600"/>
              <a:t>are ten equal spaces</a:t>
            </a:r>
            <a:endParaRPr sz="1600"/>
          </a:p>
          <a:p>
            <a:pPr marL="0" lvl="0" indent="0" algn="l" rtl="0">
              <a:lnSpc>
                <a:spcPct val="115000"/>
              </a:lnSpc>
              <a:spcBef>
                <a:spcPts val="0"/>
              </a:spcBef>
              <a:spcAft>
                <a:spcPts val="0"/>
              </a:spcAft>
              <a:buNone/>
            </a:pPr>
            <a:r>
              <a:rPr lang="en" sz="1600"/>
              <a:t>in one centimeter, then</a:t>
            </a:r>
            <a:endParaRPr sz="1600"/>
          </a:p>
          <a:p>
            <a:pPr marL="0" lvl="0" indent="0" algn="l" rtl="0">
              <a:lnSpc>
                <a:spcPct val="115000"/>
              </a:lnSpc>
              <a:spcBef>
                <a:spcPts val="0"/>
              </a:spcBef>
              <a:spcAft>
                <a:spcPts val="0"/>
              </a:spcAft>
              <a:buNone/>
            </a:pPr>
            <a:r>
              <a:rPr lang="en" sz="1600"/>
              <a:t>each space is worth</a:t>
            </a:r>
            <a:endParaRPr sz="1600"/>
          </a:p>
          <a:p>
            <a:pPr marL="0" lvl="0" indent="0" algn="l" rtl="0">
              <a:lnSpc>
                <a:spcPct val="115000"/>
              </a:lnSpc>
              <a:spcBef>
                <a:spcPts val="0"/>
              </a:spcBef>
              <a:spcAft>
                <a:spcPts val="0"/>
              </a:spcAft>
              <a:buNone/>
            </a:pPr>
            <a:r>
              <a:rPr lang="en" sz="1600"/>
              <a:t>1/10 (one tenth) of a</a:t>
            </a:r>
            <a:endParaRPr sz="1600"/>
          </a:p>
          <a:p>
            <a:pPr marL="0" lvl="0" indent="0" algn="l" rtl="0">
              <a:lnSpc>
                <a:spcPct val="115000"/>
              </a:lnSpc>
              <a:spcBef>
                <a:spcPts val="0"/>
              </a:spcBef>
              <a:spcAft>
                <a:spcPts val="0"/>
              </a:spcAft>
              <a:buNone/>
            </a:pPr>
            <a:r>
              <a:rPr lang="en" sz="1600"/>
              <a:t>centimeter. In decimals,</a:t>
            </a:r>
            <a:endParaRPr sz="1600"/>
          </a:p>
          <a:p>
            <a:pPr marL="0" lvl="0" indent="0" algn="l" rtl="0">
              <a:lnSpc>
                <a:spcPct val="115000"/>
              </a:lnSpc>
              <a:spcBef>
                <a:spcPts val="0"/>
              </a:spcBef>
              <a:spcAft>
                <a:spcPts val="0"/>
              </a:spcAft>
              <a:buNone/>
            </a:pPr>
            <a:r>
              <a:rPr lang="en" sz="1600"/>
              <a:t>1/10 = 0.1</a:t>
            </a:r>
            <a:endParaRPr sz="1600"/>
          </a:p>
          <a:p>
            <a:pPr marL="0" lvl="0" indent="0" algn="l" rtl="0">
              <a:lnSpc>
                <a:spcPct val="115000"/>
              </a:lnSpc>
              <a:spcBef>
                <a:spcPts val="0"/>
              </a:spcBef>
              <a:spcAft>
                <a:spcPts val="0"/>
              </a:spcAft>
              <a:buNone/>
            </a:pPr>
            <a:endParaRPr sz="1600"/>
          </a:p>
          <a:p>
            <a:pPr marL="0" lvl="0" indent="0" algn="l" rtl="0">
              <a:lnSpc>
                <a:spcPct val="115000"/>
              </a:lnSpc>
              <a:spcBef>
                <a:spcPts val="0"/>
              </a:spcBef>
              <a:spcAft>
                <a:spcPts val="0"/>
              </a:spcAft>
              <a:buNone/>
            </a:pPr>
            <a:endParaRPr sz="1600"/>
          </a:p>
          <a:p>
            <a:pPr marL="0" lvl="0" indent="0" algn="l" rtl="0">
              <a:spcBef>
                <a:spcPts val="0"/>
              </a:spcBef>
              <a:spcAft>
                <a:spcPts val="0"/>
              </a:spcAft>
              <a:buClr>
                <a:schemeClr val="dk1"/>
              </a:buClr>
              <a:buSzPts val="1100"/>
              <a:buFont typeface="Arial"/>
              <a:buNone/>
            </a:pPr>
            <a:endParaRPr>
              <a:latin typeface="Acme"/>
              <a:ea typeface="Acme"/>
              <a:cs typeface="Acme"/>
              <a:sym typeface="Acme"/>
            </a:endParaRPr>
          </a:p>
        </p:txBody>
      </p:sp>
      <p:pic>
        <p:nvPicPr>
          <p:cNvPr id="77" name="Google Shape;77;p16"/>
          <p:cNvPicPr preferRelativeResize="0"/>
          <p:nvPr/>
        </p:nvPicPr>
        <p:blipFill>
          <a:blip r:embed="rId3">
            <a:alphaModFix/>
          </a:blip>
          <a:stretch>
            <a:fillRect/>
          </a:stretch>
        </p:blipFill>
        <p:spPr>
          <a:xfrm>
            <a:off x="2667000" y="713050"/>
            <a:ext cx="6229350" cy="3648075"/>
          </a:xfrm>
          <a:prstGeom prst="rect">
            <a:avLst/>
          </a:prstGeom>
          <a:noFill/>
          <a:ln>
            <a:noFill/>
          </a:ln>
        </p:spPr>
      </p:pic>
      <p:cxnSp>
        <p:nvCxnSpPr>
          <p:cNvPr id="78" name="Google Shape;78;p16"/>
          <p:cNvCxnSpPr/>
          <p:nvPr/>
        </p:nvCxnSpPr>
        <p:spPr>
          <a:xfrm rot="10800000">
            <a:off x="1207500" y="4125200"/>
            <a:ext cx="0" cy="354000"/>
          </a:xfrm>
          <a:prstGeom prst="straightConnector1">
            <a:avLst/>
          </a:prstGeom>
          <a:noFill/>
          <a:ln w="9525" cap="flat" cmpd="sng">
            <a:solidFill>
              <a:srgbClr val="000000"/>
            </a:solidFill>
            <a:prstDash val="solid"/>
            <a:round/>
            <a:headEnd type="none" w="med" len="med"/>
            <a:tailEnd type="none" w="med" len="med"/>
          </a:ln>
        </p:spPr>
      </p:cxnSp>
      <p:cxnSp>
        <p:nvCxnSpPr>
          <p:cNvPr id="79" name="Google Shape;79;p16"/>
          <p:cNvCxnSpPr/>
          <p:nvPr/>
        </p:nvCxnSpPr>
        <p:spPr>
          <a:xfrm rot="10800000" flipH="1">
            <a:off x="1207500" y="4115250"/>
            <a:ext cx="777000" cy="9900"/>
          </a:xfrm>
          <a:prstGeom prst="straightConnector1">
            <a:avLst/>
          </a:prstGeom>
          <a:noFill/>
          <a:ln w="9525" cap="flat" cmpd="sng">
            <a:solidFill>
              <a:srgbClr val="000000"/>
            </a:solidFill>
            <a:prstDash val="solid"/>
            <a:round/>
            <a:headEnd type="none" w="med" len="med"/>
            <a:tailEnd type="none" w="med" len="med"/>
          </a:ln>
        </p:spPr>
      </p:cxnSp>
      <p:sp>
        <p:nvSpPr>
          <p:cNvPr id="80" name="Google Shape;80;p16"/>
          <p:cNvSpPr txBox="1"/>
          <p:nvPr/>
        </p:nvSpPr>
        <p:spPr>
          <a:xfrm>
            <a:off x="828825" y="4174325"/>
            <a:ext cx="4524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10</a:t>
            </a:r>
            <a:endParaRPr/>
          </a:p>
        </p:txBody>
      </p:sp>
      <p:sp>
        <p:nvSpPr>
          <p:cNvPr id="81" name="Google Shape;81;p16"/>
          <p:cNvSpPr txBox="1"/>
          <p:nvPr/>
        </p:nvSpPr>
        <p:spPr>
          <a:xfrm>
            <a:off x="1209825" y="4174325"/>
            <a:ext cx="4524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1.0</a:t>
            </a:r>
            <a:endParaRPr/>
          </a:p>
        </p:txBody>
      </p:sp>
      <p:sp>
        <p:nvSpPr>
          <p:cNvPr id="82" name="Google Shape;82;p16"/>
          <p:cNvSpPr txBox="1"/>
          <p:nvPr/>
        </p:nvSpPr>
        <p:spPr>
          <a:xfrm>
            <a:off x="1209825" y="3793325"/>
            <a:ext cx="4524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0.1</a:t>
            </a:r>
            <a:endParaRPr/>
          </a:p>
        </p:txBody>
      </p:sp>
      <p:sp>
        <p:nvSpPr>
          <p:cNvPr id="83" name="Google Shape;83;p16"/>
          <p:cNvSpPr txBox="1"/>
          <p:nvPr/>
        </p:nvSpPr>
        <p:spPr>
          <a:xfrm>
            <a:off x="1209825" y="4479125"/>
            <a:ext cx="4524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1 0 </a:t>
            </a:r>
            <a:endParaRPr/>
          </a:p>
        </p:txBody>
      </p:sp>
      <p:cxnSp>
        <p:nvCxnSpPr>
          <p:cNvPr id="84" name="Google Shape;84;p16"/>
          <p:cNvCxnSpPr>
            <a:stCxn id="83" idx="1"/>
            <a:endCxn id="83" idx="1"/>
          </p:cNvCxnSpPr>
          <p:nvPr/>
        </p:nvCxnSpPr>
        <p:spPr>
          <a:xfrm>
            <a:off x="1209825" y="4631525"/>
            <a:ext cx="0" cy="0"/>
          </a:xfrm>
          <a:prstGeom prst="straightConnector1">
            <a:avLst/>
          </a:prstGeom>
          <a:noFill/>
          <a:ln w="9525" cap="flat" cmpd="sng">
            <a:solidFill>
              <a:srgbClr val="000000"/>
            </a:solidFill>
            <a:prstDash val="solid"/>
            <a:round/>
            <a:headEnd type="none" w="med" len="med"/>
            <a:tailEnd type="none" w="med" len="med"/>
          </a:ln>
        </p:spPr>
      </p:cxnSp>
      <p:cxnSp>
        <p:nvCxnSpPr>
          <p:cNvPr id="85" name="Google Shape;85;p16"/>
          <p:cNvCxnSpPr>
            <a:stCxn id="83" idx="2"/>
            <a:endCxn id="83" idx="2"/>
          </p:cNvCxnSpPr>
          <p:nvPr/>
        </p:nvCxnSpPr>
        <p:spPr>
          <a:xfrm>
            <a:off x="1436025" y="4783925"/>
            <a:ext cx="0" cy="0"/>
          </a:xfrm>
          <a:prstGeom prst="straightConnector1">
            <a:avLst/>
          </a:prstGeom>
          <a:noFill/>
          <a:ln w="9525" cap="flat" cmpd="sng">
            <a:solidFill>
              <a:srgbClr val="000000"/>
            </a:solidFill>
            <a:prstDash val="solid"/>
            <a:round/>
            <a:headEnd type="none" w="med" len="med"/>
            <a:tailEnd type="none" w="med" len="med"/>
          </a:ln>
        </p:spPr>
      </p:cxnSp>
      <p:cxnSp>
        <p:nvCxnSpPr>
          <p:cNvPr id="86" name="Google Shape;86;p16"/>
          <p:cNvCxnSpPr/>
          <p:nvPr/>
        </p:nvCxnSpPr>
        <p:spPr>
          <a:xfrm rot="10800000" flipH="1">
            <a:off x="1244350" y="4845550"/>
            <a:ext cx="452400" cy="9900"/>
          </a:xfrm>
          <a:prstGeom prst="straightConnector1">
            <a:avLst/>
          </a:prstGeom>
          <a:noFill/>
          <a:ln w="9525" cap="flat" cmpd="sng">
            <a:solidFill>
              <a:srgbClr val="000000"/>
            </a:solidFill>
            <a:prstDash val="solid"/>
            <a:round/>
            <a:headEnd type="none" w="med" len="med"/>
            <a:tailEnd type="none" w="med" len="med"/>
          </a:ln>
        </p:spPr>
      </p:cxnSp>
      <p:sp>
        <p:nvSpPr>
          <p:cNvPr id="87" name="Google Shape;87;p16"/>
          <p:cNvSpPr txBox="1"/>
          <p:nvPr/>
        </p:nvSpPr>
        <p:spPr>
          <a:xfrm>
            <a:off x="1286025" y="4783925"/>
            <a:ext cx="4524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0</a:t>
            </a:r>
            <a:endParaRPr/>
          </a:p>
        </p:txBody>
      </p:sp>
      <p:cxnSp>
        <p:nvCxnSpPr>
          <p:cNvPr id="88" name="Google Shape;88;p16"/>
          <p:cNvCxnSpPr/>
          <p:nvPr/>
        </p:nvCxnSpPr>
        <p:spPr>
          <a:xfrm>
            <a:off x="1139025" y="4626700"/>
            <a:ext cx="78600" cy="0"/>
          </a:xfrm>
          <a:prstGeom prst="straightConnector1">
            <a:avLst/>
          </a:prstGeom>
          <a:noFill/>
          <a:ln w="9525" cap="flat" cmpd="sng">
            <a:solidFill>
              <a:srgbClr val="000000"/>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85875" y="0"/>
            <a:ext cx="8746200" cy="101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cme"/>
                <a:ea typeface="Acme"/>
                <a:cs typeface="Acme"/>
                <a:sym typeface="Acme"/>
              </a:rPr>
              <a:t>Length - Metric Ruler</a:t>
            </a:r>
            <a:endParaRPr/>
          </a:p>
        </p:txBody>
      </p:sp>
      <p:sp>
        <p:nvSpPr>
          <p:cNvPr id="94" name="Google Shape;94;p17"/>
          <p:cNvSpPr txBox="1">
            <a:spLocks noGrp="1"/>
          </p:cNvSpPr>
          <p:nvPr>
            <p:ph type="body" idx="1"/>
          </p:nvPr>
        </p:nvSpPr>
        <p:spPr>
          <a:xfrm>
            <a:off x="86150" y="1360100"/>
            <a:ext cx="8746200" cy="320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rPr>
              <a:t>The length of the paperclip </a:t>
            </a:r>
            <a:endParaRPr sz="1600">
              <a:solidFill>
                <a:srgbClr val="000000"/>
              </a:solidFill>
            </a:endParaRPr>
          </a:p>
          <a:p>
            <a:pPr marL="0" lvl="0" indent="0" algn="l" rtl="0">
              <a:spcBef>
                <a:spcPts val="0"/>
              </a:spcBef>
              <a:spcAft>
                <a:spcPts val="0"/>
              </a:spcAft>
              <a:buNone/>
            </a:pPr>
            <a:r>
              <a:rPr lang="en" sz="1600">
                <a:solidFill>
                  <a:srgbClr val="000000"/>
                </a:solidFill>
              </a:rPr>
              <a:t>is 4 and 8/10 (or 8 little </a:t>
            </a:r>
            <a:endParaRPr sz="1600">
              <a:solidFill>
                <a:srgbClr val="000000"/>
              </a:solidFill>
            </a:endParaRPr>
          </a:p>
          <a:p>
            <a:pPr marL="0" lvl="0" indent="0" algn="l" rtl="0">
              <a:spcBef>
                <a:spcPts val="0"/>
              </a:spcBef>
              <a:spcAft>
                <a:spcPts val="0"/>
              </a:spcAft>
              <a:buNone/>
            </a:pPr>
            <a:r>
              <a:rPr lang="en" sz="1600">
                <a:solidFill>
                  <a:srgbClr val="000000"/>
                </a:solidFill>
              </a:rPr>
              <a:t>lines). Metric measurements </a:t>
            </a:r>
            <a:endParaRPr sz="1600">
              <a:solidFill>
                <a:srgbClr val="000000"/>
              </a:solidFill>
            </a:endParaRPr>
          </a:p>
          <a:p>
            <a:pPr marL="0" lvl="0" indent="0" algn="l" rtl="0">
              <a:spcBef>
                <a:spcPts val="0"/>
              </a:spcBef>
              <a:spcAft>
                <a:spcPts val="0"/>
              </a:spcAft>
              <a:buNone/>
            </a:pPr>
            <a:r>
              <a:rPr lang="en" sz="1600">
                <a:solidFill>
                  <a:srgbClr val="000000"/>
                </a:solidFill>
              </a:rPr>
              <a:t>will always be written as </a:t>
            </a:r>
            <a:endParaRPr sz="1600">
              <a:solidFill>
                <a:srgbClr val="000000"/>
              </a:solidFill>
            </a:endParaRPr>
          </a:p>
          <a:p>
            <a:pPr marL="0" lvl="0" indent="0" algn="l" rtl="0">
              <a:spcBef>
                <a:spcPts val="0"/>
              </a:spcBef>
              <a:spcAft>
                <a:spcPts val="0"/>
              </a:spcAft>
              <a:buNone/>
            </a:pPr>
            <a:r>
              <a:rPr lang="en" sz="1600">
                <a:solidFill>
                  <a:srgbClr val="000000"/>
                </a:solidFill>
              </a:rPr>
              <a:t>decimals, NOT fractions. </a:t>
            </a:r>
            <a:endParaRPr sz="1600">
              <a:solidFill>
                <a:srgbClr val="000000"/>
              </a:solidFill>
            </a:endParaRPr>
          </a:p>
          <a:p>
            <a:pPr marL="0" lvl="0" indent="0" algn="l" rtl="0">
              <a:spcBef>
                <a:spcPts val="0"/>
              </a:spcBef>
              <a:spcAft>
                <a:spcPts val="0"/>
              </a:spcAft>
              <a:buNone/>
            </a:pPr>
            <a:r>
              <a:rPr lang="en" sz="1600">
                <a:solidFill>
                  <a:srgbClr val="000000"/>
                </a:solidFill>
              </a:rPr>
              <a:t>The length of the paperclip </a:t>
            </a:r>
            <a:endParaRPr sz="1600">
              <a:solidFill>
                <a:srgbClr val="000000"/>
              </a:solidFill>
            </a:endParaRPr>
          </a:p>
          <a:p>
            <a:pPr marL="0" lvl="0" indent="0" algn="l" rtl="0">
              <a:spcBef>
                <a:spcPts val="0"/>
              </a:spcBef>
              <a:spcAft>
                <a:spcPts val="0"/>
              </a:spcAft>
              <a:buNone/>
            </a:pPr>
            <a:r>
              <a:rPr lang="en" sz="1600">
                <a:solidFill>
                  <a:srgbClr val="000000"/>
                </a:solidFill>
              </a:rPr>
              <a:t>would be reported as 4.8 cm.</a:t>
            </a:r>
            <a:endParaRPr sz="1600">
              <a:solidFill>
                <a:srgbClr val="000000"/>
              </a:solidFill>
            </a:endParaRPr>
          </a:p>
          <a:p>
            <a:pPr marL="0" lvl="0" indent="0" algn="l" rtl="0">
              <a:spcBef>
                <a:spcPts val="0"/>
              </a:spcBef>
              <a:spcAft>
                <a:spcPts val="0"/>
              </a:spcAft>
              <a:buNone/>
            </a:pPr>
            <a:endParaRPr sz="1600">
              <a:solidFill>
                <a:srgbClr val="000000"/>
              </a:solidFill>
            </a:endParaRPr>
          </a:p>
          <a:p>
            <a:pPr marL="0" lvl="0" indent="0" algn="l" rtl="0">
              <a:spcBef>
                <a:spcPts val="0"/>
              </a:spcBef>
              <a:spcAft>
                <a:spcPts val="0"/>
              </a:spcAft>
              <a:buNone/>
            </a:pPr>
            <a:r>
              <a:rPr lang="en" sz="1600">
                <a:solidFill>
                  <a:srgbClr val="000000"/>
                </a:solidFill>
              </a:rPr>
              <a:t>Note - the 7</a:t>
            </a:r>
            <a:r>
              <a:rPr lang="en" sz="1600" baseline="30000">
                <a:solidFill>
                  <a:srgbClr val="000000"/>
                </a:solidFill>
              </a:rPr>
              <a:t>th</a:t>
            </a:r>
            <a:r>
              <a:rPr lang="en" sz="1600">
                <a:solidFill>
                  <a:srgbClr val="000000"/>
                </a:solidFill>
              </a:rPr>
              <a:t> little line is </a:t>
            </a:r>
            <a:endParaRPr sz="1600">
              <a:solidFill>
                <a:srgbClr val="000000"/>
              </a:solidFill>
            </a:endParaRPr>
          </a:p>
          <a:p>
            <a:pPr marL="0" lvl="0" indent="0" algn="l" rtl="0">
              <a:spcBef>
                <a:spcPts val="0"/>
              </a:spcBef>
              <a:spcAft>
                <a:spcPts val="0"/>
              </a:spcAft>
              <a:buNone/>
            </a:pPr>
            <a:r>
              <a:rPr lang="en" sz="1600">
                <a:solidFill>
                  <a:srgbClr val="000000"/>
                </a:solidFill>
              </a:rPr>
              <a:t>covered by the paperclip, so</a:t>
            </a:r>
            <a:endParaRPr sz="1600">
              <a:solidFill>
                <a:srgbClr val="000000"/>
              </a:solidFill>
            </a:endParaRPr>
          </a:p>
          <a:p>
            <a:pPr marL="0" lvl="0" indent="0" algn="l" rtl="0">
              <a:spcBef>
                <a:spcPts val="0"/>
              </a:spcBef>
              <a:spcAft>
                <a:spcPts val="0"/>
              </a:spcAft>
              <a:buNone/>
            </a:pPr>
            <a:r>
              <a:rPr lang="en" sz="1600">
                <a:solidFill>
                  <a:srgbClr val="000000"/>
                </a:solidFill>
              </a:rPr>
              <a:t>you can’t see 4.7.</a:t>
            </a:r>
            <a:endParaRPr sz="1600">
              <a:solidFill>
                <a:srgbClr val="000000"/>
              </a:solidFill>
            </a:endParaRPr>
          </a:p>
          <a:p>
            <a:pPr marL="0" lvl="0" indent="0" algn="l" rtl="0">
              <a:spcBef>
                <a:spcPts val="0"/>
              </a:spcBef>
              <a:spcAft>
                <a:spcPts val="0"/>
              </a:spcAft>
              <a:buNone/>
            </a:pPr>
            <a:r>
              <a:rPr lang="en" sz="1600">
                <a:solidFill>
                  <a:srgbClr val="000000"/>
                </a:solidFill>
              </a:rPr>
              <a:t>                                                        </a:t>
            </a:r>
            <a:r>
              <a:rPr lang="en" sz="1400" b="1">
                <a:solidFill>
                  <a:srgbClr val="FF0000"/>
                </a:solidFill>
              </a:rPr>
              <a:t>Notice that “0” on the ruler is not right at the end of the wood.</a:t>
            </a:r>
            <a:endParaRPr sz="1400" b="1">
              <a:solidFill>
                <a:srgbClr val="FF0000"/>
              </a:solidFill>
            </a:endParaRPr>
          </a:p>
        </p:txBody>
      </p:sp>
      <p:pic>
        <p:nvPicPr>
          <p:cNvPr id="95" name="Google Shape;95;p17"/>
          <p:cNvPicPr preferRelativeResize="0"/>
          <p:nvPr/>
        </p:nvPicPr>
        <p:blipFill>
          <a:blip r:embed="rId3">
            <a:alphaModFix/>
          </a:blip>
          <a:stretch>
            <a:fillRect/>
          </a:stretch>
        </p:blipFill>
        <p:spPr>
          <a:xfrm>
            <a:off x="2956450" y="620275"/>
            <a:ext cx="6072325" cy="37612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95975" y="138750"/>
            <a:ext cx="8660100" cy="87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Acme"/>
                <a:ea typeface="Acme"/>
                <a:cs typeface="Acme"/>
                <a:sym typeface="Acme"/>
              </a:rPr>
              <a:t>Length - Metric Ruler</a:t>
            </a:r>
            <a:endParaRPr/>
          </a:p>
        </p:txBody>
      </p:sp>
      <p:sp>
        <p:nvSpPr>
          <p:cNvPr id="101" name="Google Shape;101;p18"/>
          <p:cNvSpPr txBox="1">
            <a:spLocks noGrp="1"/>
          </p:cNvSpPr>
          <p:nvPr>
            <p:ph type="body" idx="1"/>
          </p:nvPr>
        </p:nvSpPr>
        <p:spPr>
          <a:xfrm>
            <a:off x="159300" y="826825"/>
            <a:ext cx="8520600" cy="374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Roboto"/>
                <a:ea typeface="Roboto"/>
                <a:cs typeface="Roboto"/>
                <a:sym typeface="Roboto"/>
              </a:rPr>
              <a:t>Practice reading the length of </a:t>
            </a: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each strip of pink paper. Write </a:t>
            </a: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your answers on a piece of </a:t>
            </a: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scratch paper. Label each</a:t>
            </a: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measurement in centimeters </a:t>
            </a: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(cm). </a:t>
            </a:r>
            <a:endParaRPr>
              <a:solidFill>
                <a:srgbClr val="000000"/>
              </a:solidFill>
              <a:latin typeface="Roboto"/>
              <a:ea typeface="Roboto"/>
              <a:cs typeface="Roboto"/>
              <a:sym typeface="Roboto"/>
            </a:endParaRPr>
          </a:p>
          <a:p>
            <a:pPr marL="0" lvl="0" indent="0" algn="l" rtl="0">
              <a:spcBef>
                <a:spcPts val="0"/>
              </a:spcBef>
              <a:spcAft>
                <a:spcPts val="0"/>
              </a:spcAft>
              <a:buNone/>
            </a:pPr>
            <a:endParaRPr>
              <a:solidFill>
                <a:srgbClr val="000000"/>
              </a:solidFill>
              <a:latin typeface="Roboto"/>
              <a:ea typeface="Roboto"/>
              <a:cs typeface="Roboto"/>
              <a:sym typeface="Roboto"/>
            </a:endParaRPr>
          </a:p>
          <a:p>
            <a:pPr marL="0" lvl="0" indent="0" algn="l" rtl="0">
              <a:spcBef>
                <a:spcPts val="0"/>
              </a:spcBef>
              <a:spcAft>
                <a:spcPts val="0"/>
              </a:spcAft>
              <a:buNone/>
            </a:pPr>
            <a:endParaRPr>
              <a:solidFill>
                <a:srgbClr val="000000"/>
              </a:solidFill>
              <a:latin typeface="Roboto"/>
              <a:ea typeface="Roboto"/>
              <a:cs typeface="Roboto"/>
              <a:sym typeface="Roboto"/>
            </a:endParaRPr>
          </a:p>
          <a:p>
            <a:pPr marL="0" lvl="0" indent="0" algn="l" rtl="0">
              <a:spcBef>
                <a:spcPts val="0"/>
              </a:spcBef>
              <a:spcAft>
                <a:spcPts val="0"/>
              </a:spcAft>
              <a:buNone/>
            </a:pPr>
            <a:endParaRPr>
              <a:solidFill>
                <a:srgbClr val="000000"/>
              </a:solidFill>
              <a:latin typeface="Roboto"/>
              <a:ea typeface="Roboto"/>
              <a:cs typeface="Roboto"/>
              <a:sym typeface="Roboto"/>
            </a:endParaRPr>
          </a:p>
          <a:p>
            <a:pPr marL="0" lvl="0" indent="0" algn="l" rtl="0">
              <a:spcBef>
                <a:spcPts val="0"/>
              </a:spcBef>
              <a:spcAft>
                <a:spcPts val="0"/>
              </a:spcAft>
              <a:buNone/>
            </a:pPr>
            <a:endParaRPr>
              <a:solidFill>
                <a:srgbClr val="000000"/>
              </a:solidFill>
              <a:latin typeface="Roboto"/>
              <a:ea typeface="Roboto"/>
              <a:cs typeface="Roboto"/>
              <a:sym typeface="Roboto"/>
            </a:endParaRPr>
          </a:p>
          <a:p>
            <a:pPr marL="0" lvl="0" indent="0" algn="l" rtl="0">
              <a:spcBef>
                <a:spcPts val="0"/>
              </a:spcBef>
              <a:spcAft>
                <a:spcPts val="0"/>
              </a:spcAft>
              <a:buNone/>
            </a:pP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								The Length of paper </a:t>
            </a:r>
            <a:r>
              <a:rPr lang="en" sz="2100" b="1">
                <a:solidFill>
                  <a:srgbClr val="741B47"/>
                </a:solidFill>
                <a:latin typeface="Roboto"/>
                <a:ea typeface="Roboto"/>
                <a:cs typeface="Roboto"/>
                <a:sym typeface="Roboto"/>
              </a:rPr>
              <a:t>A</a:t>
            </a:r>
            <a:r>
              <a:rPr lang="en">
                <a:solidFill>
                  <a:srgbClr val="000000"/>
                </a:solidFill>
                <a:latin typeface="Roboto"/>
                <a:ea typeface="Roboto"/>
                <a:cs typeface="Roboto"/>
                <a:sym typeface="Roboto"/>
              </a:rPr>
              <a:t> is _________ cm.</a:t>
            </a:r>
            <a:endParaRPr>
              <a:solidFill>
                <a:srgbClr val="000000"/>
              </a:solidFill>
              <a:latin typeface="Roboto"/>
              <a:ea typeface="Roboto"/>
              <a:cs typeface="Roboto"/>
              <a:sym typeface="Roboto"/>
            </a:endParaRPr>
          </a:p>
        </p:txBody>
      </p:sp>
      <p:pic>
        <p:nvPicPr>
          <p:cNvPr id="102" name="Google Shape;102;p18"/>
          <p:cNvPicPr preferRelativeResize="0"/>
          <p:nvPr/>
        </p:nvPicPr>
        <p:blipFill>
          <a:blip r:embed="rId3">
            <a:alphaModFix/>
          </a:blip>
          <a:stretch>
            <a:fillRect/>
          </a:stretch>
        </p:blipFill>
        <p:spPr>
          <a:xfrm>
            <a:off x="3735075" y="794599"/>
            <a:ext cx="4694547" cy="31296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95975" y="138750"/>
            <a:ext cx="8660100" cy="87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cme"/>
                <a:ea typeface="Acme"/>
                <a:cs typeface="Acme"/>
                <a:sym typeface="Acme"/>
              </a:rPr>
              <a:t>Length - Metric Ruler</a:t>
            </a:r>
            <a:endParaRPr/>
          </a:p>
        </p:txBody>
      </p:sp>
      <p:sp>
        <p:nvSpPr>
          <p:cNvPr id="108" name="Google Shape;108;p19"/>
          <p:cNvSpPr txBox="1">
            <a:spLocks noGrp="1"/>
          </p:cNvSpPr>
          <p:nvPr>
            <p:ph type="body" idx="1"/>
          </p:nvPr>
        </p:nvSpPr>
        <p:spPr>
          <a:xfrm>
            <a:off x="159300" y="826825"/>
            <a:ext cx="8520600" cy="374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Roboto"/>
                <a:ea typeface="Roboto"/>
                <a:cs typeface="Roboto"/>
                <a:sym typeface="Roboto"/>
              </a:rPr>
              <a:t>Practice continued….</a:t>
            </a:r>
            <a:endParaRPr>
              <a:solidFill>
                <a:srgbClr val="000000"/>
              </a:solidFill>
              <a:latin typeface="Roboto"/>
              <a:ea typeface="Roboto"/>
              <a:cs typeface="Roboto"/>
              <a:sym typeface="Roboto"/>
            </a:endParaRPr>
          </a:p>
          <a:p>
            <a:pPr marL="0" lvl="0" indent="0" algn="l" rtl="0">
              <a:spcBef>
                <a:spcPts val="0"/>
              </a:spcBef>
              <a:spcAft>
                <a:spcPts val="0"/>
              </a:spcAft>
              <a:buNone/>
            </a:pP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Practice reading the length of </a:t>
            </a: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each strip of pink paper. Write </a:t>
            </a: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your answers on a piece of </a:t>
            </a: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scratch paper. Label each</a:t>
            </a: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measurement in centimeters </a:t>
            </a: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(cm). </a:t>
            </a:r>
            <a:endParaRPr>
              <a:solidFill>
                <a:srgbClr val="000000"/>
              </a:solidFill>
              <a:latin typeface="Roboto"/>
              <a:ea typeface="Roboto"/>
              <a:cs typeface="Roboto"/>
              <a:sym typeface="Roboto"/>
            </a:endParaRPr>
          </a:p>
          <a:p>
            <a:pPr marL="0" lvl="0" indent="0" algn="l" rtl="0">
              <a:spcBef>
                <a:spcPts val="0"/>
              </a:spcBef>
              <a:spcAft>
                <a:spcPts val="0"/>
              </a:spcAft>
              <a:buNone/>
            </a:pPr>
            <a:endParaRPr>
              <a:solidFill>
                <a:srgbClr val="000000"/>
              </a:solidFill>
              <a:latin typeface="Roboto"/>
              <a:ea typeface="Roboto"/>
              <a:cs typeface="Roboto"/>
              <a:sym typeface="Roboto"/>
            </a:endParaRPr>
          </a:p>
          <a:p>
            <a:pPr marL="0" lvl="0" indent="0" algn="l" rtl="0">
              <a:spcBef>
                <a:spcPts val="0"/>
              </a:spcBef>
              <a:spcAft>
                <a:spcPts val="0"/>
              </a:spcAft>
              <a:buNone/>
            </a:pPr>
            <a:endParaRPr>
              <a:solidFill>
                <a:srgbClr val="000000"/>
              </a:solidFill>
              <a:latin typeface="Roboto"/>
              <a:ea typeface="Roboto"/>
              <a:cs typeface="Roboto"/>
              <a:sym typeface="Roboto"/>
            </a:endParaRPr>
          </a:p>
          <a:p>
            <a:pPr marL="0" lvl="0" indent="0" algn="l" rtl="0">
              <a:spcBef>
                <a:spcPts val="0"/>
              </a:spcBef>
              <a:spcAft>
                <a:spcPts val="0"/>
              </a:spcAft>
              <a:buNone/>
            </a:pP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								The Length of paper </a:t>
            </a:r>
            <a:r>
              <a:rPr lang="en" sz="2100" b="1">
                <a:solidFill>
                  <a:srgbClr val="741B47"/>
                </a:solidFill>
                <a:latin typeface="Roboto"/>
                <a:ea typeface="Roboto"/>
                <a:cs typeface="Roboto"/>
                <a:sym typeface="Roboto"/>
              </a:rPr>
              <a:t>B</a:t>
            </a:r>
            <a:r>
              <a:rPr lang="en">
                <a:solidFill>
                  <a:srgbClr val="000000"/>
                </a:solidFill>
                <a:latin typeface="Roboto"/>
                <a:ea typeface="Roboto"/>
                <a:cs typeface="Roboto"/>
                <a:sym typeface="Roboto"/>
              </a:rPr>
              <a:t> is _________ cm.</a:t>
            </a:r>
            <a:endParaRPr>
              <a:solidFill>
                <a:srgbClr val="000000"/>
              </a:solidFill>
              <a:latin typeface="Roboto"/>
              <a:ea typeface="Roboto"/>
              <a:cs typeface="Roboto"/>
              <a:sym typeface="Roboto"/>
            </a:endParaRPr>
          </a:p>
        </p:txBody>
      </p:sp>
      <p:pic>
        <p:nvPicPr>
          <p:cNvPr id="109" name="Google Shape;109;p19"/>
          <p:cNvPicPr preferRelativeResize="0"/>
          <p:nvPr/>
        </p:nvPicPr>
        <p:blipFill>
          <a:blip r:embed="rId3">
            <a:alphaModFix/>
          </a:blip>
          <a:stretch>
            <a:fillRect/>
          </a:stretch>
        </p:blipFill>
        <p:spPr>
          <a:xfrm>
            <a:off x="3782092" y="769500"/>
            <a:ext cx="4693609" cy="3129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95975" y="138750"/>
            <a:ext cx="8660100" cy="87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cme"/>
                <a:ea typeface="Acme"/>
                <a:cs typeface="Acme"/>
                <a:sym typeface="Acme"/>
              </a:rPr>
              <a:t>Length - Metric Ruler</a:t>
            </a:r>
            <a:endParaRPr/>
          </a:p>
        </p:txBody>
      </p:sp>
      <p:sp>
        <p:nvSpPr>
          <p:cNvPr id="115" name="Google Shape;115;p20"/>
          <p:cNvSpPr txBox="1">
            <a:spLocks noGrp="1"/>
          </p:cNvSpPr>
          <p:nvPr>
            <p:ph type="body" idx="1"/>
          </p:nvPr>
        </p:nvSpPr>
        <p:spPr>
          <a:xfrm>
            <a:off x="159300" y="826825"/>
            <a:ext cx="8520600" cy="374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Roboto"/>
                <a:ea typeface="Roboto"/>
                <a:cs typeface="Roboto"/>
                <a:sym typeface="Roboto"/>
              </a:rPr>
              <a:t>Practice continued….</a:t>
            </a:r>
            <a:endParaRPr>
              <a:solidFill>
                <a:srgbClr val="000000"/>
              </a:solidFill>
              <a:latin typeface="Roboto"/>
              <a:ea typeface="Roboto"/>
              <a:cs typeface="Roboto"/>
              <a:sym typeface="Roboto"/>
            </a:endParaRPr>
          </a:p>
          <a:p>
            <a:pPr marL="0" lvl="0" indent="0" algn="l" rtl="0">
              <a:spcBef>
                <a:spcPts val="0"/>
              </a:spcBef>
              <a:spcAft>
                <a:spcPts val="0"/>
              </a:spcAft>
              <a:buNone/>
            </a:pP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Practice reading the length of </a:t>
            </a: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each strip of pink paper. Write </a:t>
            </a: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your answers on a piece of </a:t>
            </a: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scratch paper. Label each</a:t>
            </a: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measurement in centimeters </a:t>
            </a: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(cm). </a:t>
            </a:r>
            <a:endParaRPr>
              <a:solidFill>
                <a:srgbClr val="000000"/>
              </a:solidFill>
              <a:latin typeface="Roboto"/>
              <a:ea typeface="Roboto"/>
              <a:cs typeface="Roboto"/>
              <a:sym typeface="Roboto"/>
            </a:endParaRPr>
          </a:p>
          <a:p>
            <a:pPr marL="0" lvl="0" indent="0" algn="l" rtl="0">
              <a:spcBef>
                <a:spcPts val="0"/>
              </a:spcBef>
              <a:spcAft>
                <a:spcPts val="0"/>
              </a:spcAft>
              <a:buNone/>
            </a:pPr>
            <a:endParaRPr>
              <a:solidFill>
                <a:srgbClr val="000000"/>
              </a:solidFill>
              <a:latin typeface="Roboto"/>
              <a:ea typeface="Roboto"/>
              <a:cs typeface="Roboto"/>
              <a:sym typeface="Roboto"/>
            </a:endParaRPr>
          </a:p>
          <a:p>
            <a:pPr marL="0" lvl="0" indent="0" algn="l" rtl="0">
              <a:spcBef>
                <a:spcPts val="0"/>
              </a:spcBef>
              <a:spcAft>
                <a:spcPts val="0"/>
              </a:spcAft>
              <a:buNone/>
            </a:pPr>
            <a:endParaRPr>
              <a:solidFill>
                <a:srgbClr val="000000"/>
              </a:solidFill>
              <a:latin typeface="Roboto"/>
              <a:ea typeface="Roboto"/>
              <a:cs typeface="Roboto"/>
              <a:sym typeface="Roboto"/>
            </a:endParaRPr>
          </a:p>
          <a:p>
            <a:pPr marL="0" lvl="0" indent="0" algn="l" rtl="0">
              <a:spcBef>
                <a:spcPts val="0"/>
              </a:spcBef>
              <a:spcAft>
                <a:spcPts val="0"/>
              </a:spcAft>
              <a:buNone/>
            </a:pP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								The Length of paper </a:t>
            </a:r>
            <a:r>
              <a:rPr lang="en" sz="2100" b="1">
                <a:solidFill>
                  <a:srgbClr val="741B47"/>
                </a:solidFill>
                <a:latin typeface="Roboto"/>
                <a:ea typeface="Roboto"/>
                <a:cs typeface="Roboto"/>
                <a:sym typeface="Roboto"/>
              </a:rPr>
              <a:t>C</a:t>
            </a:r>
            <a:r>
              <a:rPr lang="en">
                <a:solidFill>
                  <a:srgbClr val="000000"/>
                </a:solidFill>
                <a:latin typeface="Roboto"/>
                <a:ea typeface="Roboto"/>
                <a:cs typeface="Roboto"/>
                <a:sym typeface="Roboto"/>
              </a:rPr>
              <a:t> is _________ cm.</a:t>
            </a:r>
            <a:endParaRPr>
              <a:solidFill>
                <a:srgbClr val="000000"/>
              </a:solidFill>
              <a:latin typeface="Roboto"/>
              <a:ea typeface="Roboto"/>
              <a:cs typeface="Roboto"/>
              <a:sym typeface="Roboto"/>
            </a:endParaRPr>
          </a:p>
        </p:txBody>
      </p:sp>
      <p:pic>
        <p:nvPicPr>
          <p:cNvPr id="116" name="Google Shape;116;p20"/>
          <p:cNvPicPr preferRelativeResize="0"/>
          <p:nvPr/>
        </p:nvPicPr>
        <p:blipFill>
          <a:blip r:embed="rId3">
            <a:alphaModFix/>
          </a:blip>
          <a:stretch>
            <a:fillRect/>
          </a:stretch>
        </p:blipFill>
        <p:spPr>
          <a:xfrm>
            <a:off x="3858325" y="800475"/>
            <a:ext cx="4570498" cy="30476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95975" y="138750"/>
            <a:ext cx="8660100" cy="87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cme"/>
                <a:ea typeface="Acme"/>
                <a:cs typeface="Acme"/>
                <a:sym typeface="Acme"/>
              </a:rPr>
              <a:t>Length - Metric Ruler</a:t>
            </a:r>
            <a:endParaRPr/>
          </a:p>
        </p:txBody>
      </p:sp>
      <p:sp>
        <p:nvSpPr>
          <p:cNvPr id="122" name="Google Shape;122;p21"/>
          <p:cNvSpPr txBox="1">
            <a:spLocks noGrp="1"/>
          </p:cNvSpPr>
          <p:nvPr>
            <p:ph type="body" idx="1"/>
          </p:nvPr>
        </p:nvSpPr>
        <p:spPr>
          <a:xfrm>
            <a:off x="159300" y="826825"/>
            <a:ext cx="8520600" cy="374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Roboto"/>
                <a:ea typeface="Roboto"/>
                <a:cs typeface="Roboto"/>
                <a:sym typeface="Roboto"/>
              </a:rPr>
              <a:t>Practice continued….</a:t>
            </a:r>
            <a:endParaRPr>
              <a:solidFill>
                <a:srgbClr val="000000"/>
              </a:solidFill>
              <a:latin typeface="Roboto"/>
              <a:ea typeface="Roboto"/>
              <a:cs typeface="Roboto"/>
              <a:sym typeface="Roboto"/>
            </a:endParaRPr>
          </a:p>
          <a:p>
            <a:pPr marL="0" lvl="0" indent="0" algn="l" rtl="0">
              <a:spcBef>
                <a:spcPts val="0"/>
              </a:spcBef>
              <a:spcAft>
                <a:spcPts val="0"/>
              </a:spcAft>
              <a:buNone/>
            </a:pP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Practice reading the length of </a:t>
            </a: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each strip of pink paper. Write </a:t>
            </a: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your answers on a piece of </a:t>
            </a: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scratch paper. Label each</a:t>
            </a: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measurement in centimeters </a:t>
            </a: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(cm). </a:t>
            </a:r>
            <a:endParaRPr>
              <a:solidFill>
                <a:srgbClr val="000000"/>
              </a:solidFill>
              <a:latin typeface="Roboto"/>
              <a:ea typeface="Roboto"/>
              <a:cs typeface="Roboto"/>
              <a:sym typeface="Roboto"/>
            </a:endParaRPr>
          </a:p>
          <a:p>
            <a:pPr marL="0" lvl="0" indent="0" algn="l" rtl="0">
              <a:spcBef>
                <a:spcPts val="0"/>
              </a:spcBef>
              <a:spcAft>
                <a:spcPts val="0"/>
              </a:spcAft>
              <a:buNone/>
            </a:pPr>
            <a:endParaRPr>
              <a:solidFill>
                <a:srgbClr val="000000"/>
              </a:solidFill>
              <a:latin typeface="Roboto"/>
              <a:ea typeface="Roboto"/>
              <a:cs typeface="Roboto"/>
              <a:sym typeface="Roboto"/>
            </a:endParaRPr>
          </a:p>
          <a:p>
            <a:pPr marL="0" lvl="0" indent="0" algn="l" rtl="0">
              <a:spcBef>
                <a:spcPts val="0"/>
              </a:spcBef>
              <a:spcAft>
                <a:spcPts val="0"/>
              </a:spcAft>
              <a:buNone/>
            </a:pPr>
            <a:endParaRPr>
              <a:solidFill>
                <a:srgbClr val="000000"/>
              </a:solidFill>
              <a:latin typeface="Roboto"/>
              <a:ea typeface="Roboto"/>
              <a:cs typeface="Roboto"/>
              <a:sym typeface="Roboto"/>
            </a:endParaRPr>
          </a:p>
          <a:p>
            <a:pPr marL="0" lvl="0" indent="0" algn="l" rtl="0">
              <a:spcBef>
                <a:spcPts val="0"/>
              </a:spcBef>
              <a:spcAft>
                <a:spcPts val="0"/>
              </a:spcAft>
              <a:buNone/>
            </a:pP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								The Length of paper </a:t>
            </a:r>
            <a:r>
              <a:rPr lang="en" sz="2100" b="1">
                <a:solidFill>
                  <a:srgbClr val="741B47"/>
                </a:solidFill>
                <a:latin typeface="Roboto"/>
                <a:ea typeface="Roboto"/>
                <a:cs typeface="Roboto"/>
                <a:sym typeface="Roboto"/>
              </a:rPr>
              <a:t>D</a:t>
            </a:r>
            <a:r>
              <a:rPr lang="en">
                <a:solidFill>
                  <a:srgbClr val="000000"/>
                </a:solidFill>
                <a:latin typeface="Roboto"/>
                <a:ea typeface="Roboto"/>
                <a:cs typeface="Roboto"/>
                <a:sym typeface="Roboto"/>
              </a:rPr>
              <a:t> is _________ cm.</a:t>
            </a:r>
            <a:endParaRPr>
              <a:solidFill>
                <a:srgbClr val="000000"/>
              </a:solidFill>
              <a:latin typeface="Roboto"/>
              <a:ea typeface="Roboto"/>
              <a:cs typeface="Roboto"/>
              <a:sym typeface="Roboto"/>
            </a:endParaRPr>
          </a:p>
        </p:txBody>
      </p:sp>
      <p:pic>
        <p:nvPicPr>
          <p:cNvPr id="123" name="Google Shape;123;p21"/>
          <p:cNvPicPr preferRelativeResize="0"/>
          <p:nvPr/>
        </p:nvPicPr>
        <p:blipFill>
          <a:blip r:embed="rId3">
            <a:alphaModFix/>
          </a:blip>
          <a:stretch>
            <a:fillRect/>
          </a:stretch>
        </p:blipFill>
        <p:spPr>
          <a:xfrm>
            <a:off x="3736575" y="795818"/>
            <a:ext cx="4694548" cy="312848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758</Words>
  <Application>Microsoft Office PowerPoint</Application>
  <PresentationFormat>On-screen Show (16:9)</PresentationFormat>
  <Paragraphs>114</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Acme</vt:lpstr>
      <vt:lpstr>Roboto</vt:lpstr>
      <vt:lpstr>Simple Light</vt:lpstr>
      <vt:lpstr>Measurement Tools Metric Rulers</vt:lpstr>
      <vt:lpstr>Length - Metric Ruler</vt:lpstr>
      <vt:lpstr>Length - Metric Ruler</vt:lpstr>
      <vt:lpstr>Length - Metric Ruler    Centimeters: If there  are ten equal spaces in one centimeter, then each space is worth 1/10 (one tenth) of a centimeter. In decimals, 1/10 = 0.1   </vt:lpstr>
      <vt:lpstr>Length - Metric Ruler</vt:lpstr>
      <vt:lpstr>Length - Metric Ruler</vt:lpstr>
      <vt:lpstr>Length - Metric Ruler</vt:lpstr>
      <vt:lpstr>Length - Metric Ruler</vt:lpstr>
      <vt:lpstr>Length - Metric Ruler</vt:lpstr>
      <vt:lpstr>Length - Metric Ruler</vt:lpstr>
      <vt:lpstr>Length - Metric Ruler  </vt:lpstr>
      <vt:lpstr>Length - Metric Ruler</vt:lpstr>
      <vt:lpstr>Length - Metric Ruler</vt:lpstr>
      <vt:lpstr>Length - Metric Ruler</vt:lpstr>
      <vt:lpstr>Length - Metric Ruler</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 Tools Metric Rulers</dc:title>
  <dc:creator>Inge Toal</dc:creator>
  <cp:lastModifiedBy>Inge Toal</cp:lastModifiedBy>
  <cp:revision>1</cp:revision>
  <dcterms:modified xsi:type="dcterms:W3CDTF">2020-09-24T16:35:05Z</dcterms:modified>
</cp:coreProperties>
</file>