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8" d="100"/>
          <a:sy n="108" d="100"/>
        </p:scale>
        <p:origin x="-462" y="7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8348" y="1371600"/>
            <a:ext cx="8147304" cy="1344168"/>
          </a:xfrm>
        </p:spPr>
        <p:txBody>
          <a:bodyPr vert="horz" lIns="91440" tIns="45720" rIns="91440" bIns="45720" rtlCol="0" anchor="b" anchorCtr="0">
            <a:normAutofit/>
            <a:scene3d>
              <a:camera prst="orthographicFront"/>
              <a:lightRig rig="threePt" dir="t">
                <a:rot lat="0" lon="0" rev="10800000"/>
              </a:lightRig>
            </a:scene3d>
            <a:sp3d extrusionH="57150">
              <a:bevelT w="38100" h="38100" prst="relaxedInset"/>
              <a:bevelB w="38100" h="38100" prst="relaxedInset"/>
            </a:sp3d>
          </a:bodyPr>
          <a:lstStyle>
            <a:lvl1pPr algn="ctr" defTabSz="914400" rtl="0" eaLnBrk="1" latinLnBrk="0" hangingPunct="1">
              <a:lnSpc>
                <a:spcPts val="64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effectLst>
                  <a:outerShdw blurRad="25400" dist="19050" dir="4200000" algn="ctr" rotWithShape="0">
                    <a:schemeClr val="tx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8348" y="2715767"/>
            <a:ext cx="8147304" cy="667512"/>
          </a:xfrm>
        </p:spPr>
        <p:txBody>
          <a:bodyPr vert="horz" lIns="91440" tIns="45720" rIns="91440" bIns="45720" rtlCol="0">
            <a:normAutofit/>
            <a:scene3d>
              <a:camera prst="orthographicFront"/>
              <a:lightRig rig="threePt" dir="t"/>
            </a:scene3d>
            <a:sp3d extrusionH="57150">
              <a:bevelT w="38100" h="38100" prst="relaxedInset"/>
              <a:bevelB w="38100" h="38100" prst="relaxedInset"/>
            </a:sp3d>
          </a:bodyPr>
          <a:lstStyle>
            <a:lvl1pPr marL="0" indent="0" algn="ctr" defTabSz="914400" rtl="0" eaLnBrk="1" latinLnBrk="0" hangingPunct="1"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SzPct val="75000"/>
              <a:buFont typeface="Wingdings 2" pitchFamily="18" charset="2"/>
              <a:buNone/>
              <a:defRPr sz="2200" b="0" kern="1200" baseline="0">
                <a:solidFill>
                  <a:schemeClr val="bg1"/>
                </a:solidFill>
                <a:effectLst>
                  <a:outerShdw blurRad="25400" dist="254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B449D725-AF79-4FB6-8D02-83EAC61E3211}" type="datetimeFigureOut">
              <a:rPr lang="en-US" smtClean="0"/>
              <a:pPr/>
              <a:t>9/22/2015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076629CB-7937-4506-A327-ACF88B95BB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540" y="416859"/>
            <a:ext cx="3840480" cy="1994647"/>
          </a:xfrm>
        </p:spPr>
        <p:txBody>
          <a:bodyPr anchor="b"/>
          <a:lstStyle>
            <a:lvl1pPr algn="ct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7540" y="2438400"/>
            <a:ext cx="3840480" cy="331694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pPr/>
              <a:t>9/22/2015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4805045" y="430306"/>
            <a:ext cx="3840480" cy="5432612"/>
          </a:xfrm>
          <a:solidFill>
            <a:schemeClr val="bg1">
              <a:lumMod val="85000"/>
            </a:schemeClr>
          </a:solidFill>
          <a:ln w="127000" cap="sq">
            <a:solidFill>
              <a:schemeClr val="bg1"/>
            </a:solidFill>
            <a:miter lim="800000"/>
          </a:ln>
          <a:effectLst>
            <a:outerShdw blurRad="76200" dist="12700" dir="5400000" sx="100500" sy="100500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 extrusionH="50800">
            <a:extrusionClr>
              <a:schemeClr val="tx1"/>
            </a:extrusionClr>
            <a:contourClr>
              <a:schemeClr val="tx1"/>
            </a:contourClr>
          </a:sp3d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ts val="2000"/>
              </a:spcBef>
              <a:buClr>
                <a:schemeClr val="accent2">
                  <a:lumMod val="50000"/>
                  <a:lumOff val="50000"/>
                </a:schemeClr>
              </a:buClr>
              <a:buSzPct val="75000"/>
              <a:buFont typeface="Wingdings 2" pitchFamily="18" charset="2"/>
              <a:buNone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7pPr marL="2743200" indent="-457200">
              <a:defRPr/>
            </a:lvl7pPr>
            <a:lvl8pPr marL="2743200" indent="-457200">
              <a:defRPr/>
            </a:lvl8pPr>
            <a:lvl9pPr marL="2743200" indent="-457200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pPr/>
              <a:t>9/22/2015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61412" y="417513"/>
            <a:ext cx="1600200" cy="57086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1174" y="417513"/>
            <a:ext cx="6499225" cy="570865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pPr/>
              <a:t>9/22/2015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B449D725-AF79-4FB6-8D02-83EAC61E3211}" type="datetimeFigureOut">
              <a:rPr lang="en-US" smtClean="0"/>
              <a:pPr/>
              <a:t>9/22/2015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076629CB-7937-4506-A327-ACF88B95BB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pPr/>
              <a:t>9/22/2015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8475" y="4343398"/>
            <a:ext cx="8147049" cy="1346013"/>
          </a:xfrm>
        </p:spPr>
        <p:txBody>
          <a:bodyPr>
            <a:normAutofit/>
            <a:scene3d>
              <a:camera prst="orthographicFront"/>
              <a:lightRig rig="threePt" dir="t">
                <a:rot lat="0" lon="0" rev="10800000"/>
              </a:lightRig>
            </a:scene3d>
            <a:sp3d extrusionH="57150">
              <a:bevelT w="38100" h="38100" prst="relaxedInset"/>
              <a:bevelB w="38100" h="38100" prst="relaxedInset"/>
            </a:sp3d>
          </a:bodyPr>
          <a:lstStyle>
            <a:lvl1pPr>
              <a:lnSpc>
                <a:spcPts val="6400"/>
              </a:lnSpc>
              <a:defRPr sz="6000">
                <a:solidFill>
                  <a:schemeClr val="bg1"/>
                </a:solidFill>
                <a:effectLst>
                  <a:outerShdw blurRad="25400" dist="1905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8475" y="5688105"/>
            <a:ext cx="8147050" cy="663387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relaxedInset"/>
              <a:bevelB w="38100" h="38100" prst="relaxedInset"/>
            </a:sp3d>
          </a:bodyPr>
          <a:lstStyle>
            <a:lvl1pPr marL="0" indent="0" algn="ctr">
              <a:spcBef>
                <a:spcPts val="0"/>
              </a:spcBef>
              <a:buNone/>
              <a:defRPr b="0" baseline="0">
                <a:solidFill>
                  <a:schemeClr val="bg1"/>
                </a:solidFill>
                <a:effectLst>
                  <a:outerShdw blurRad="25400" dist="2540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fld id="{B449D725-AF79-4FB6-8D02-83EAC61E3211}" type="datetimeFigureOut">
              <a:rPr lang="en-US" smtClean="0"/>
              <a:pPr/>
              <a:t>9/22/2015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fld id="{076629CB-7937-4506-A327-ACF88B95BB0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981200" y="685800"/>
            <a:ext cx="5181600" cy="3352800"/>
          </a:xfrm>
          <a:solidFill>
            <a:schemeClr val="tx1">
              <a:lumMod val="75000"/>
            </a:schemeClr>
          </a:solidFill>
          <a:ln w="127000" cap="sq">
            <a:solidFill>
              <a:schemeClr val="tx1"/>
            </a:solidFill>
            <a:miter lim="800000"/>
          </a:ln>
          <a:effectLst>
            <a:outerShdw blurRad="63500" sx="101000" sy="101000" algn="ctr" rotWithShape="0">
              <a:schemeClr val="bg2">
                <a:lumMod val="20000"/>
                <a:lumOff val="80000"/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9000000"/>
            </a:lightRig>
          </a:scene3d>
          <a:sp3d prstMaterial="matte">
            <a:bevelT w="12700" prst="relaxedInset"/>
            <a:bevelB w="38100" h="127000" prst="relaxedInset"/>
            <a:extrusionClr>
              <a:schemeClr val="tx1"/>
            </a:extrusionClr>
            <a:contourClr>
              <a:schemeClr val="tx1"/>
            </a:contourClr>
          </a:sp3d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1774826"/>
            <a:ext cx="8147050" cy="1873250"/>
          </a:xfrm>
        </p:spPr>
        <p:txBody>
          <a:bodyPr anchor="b" anchorCtr="0"/>
          <a:lstStyle>
            <a:lvl1pPr algn="ctr">
              <a:defRPr sz="60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5" y="3654519"/>
            <a:ext cx="8147050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pPr/>
              <a:t>9/22/2015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94129"/>
            <a:ext cx="8147051" cy="145228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475" y="1762125"/>
            <a:ext cx="3840480" cy="43640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5046" y="1762125"/>
            <a:ext cx="3840480" cy="43640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290763" indent="-461963"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pPr/>
              <a:t>9/22/2015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94129"/>
            <a:ext cx="8147051" cy="145228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5" y="1550894"/>
            <a:ext cx="3840480" cy="715962"/>
          </a:xfr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475" y="2541494"/>
            <a:ext cx="3840480" cy="358466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600"/>
            </a:lvl6pPr>
            <a:lvl7pPr marL="2290763" indent="-461963">
              <a:defRPr sz="1600"/>
            </a:lvl7pPr>
            <a:lvl8pPr marL="2290763" indent="-461963">
              <a:defRPr sz="1600"/>
            </a:lvl8pPr>
            <a:lvl9pPr marL="2290763" indent="-46196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5046" y="1550894"/>
            <a:ext cx="3840480" cy="715962"/>
          </a:xfr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5046" y="2541494"/>
            <a:ext cx="3840480" cy="358466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600"/>
            </a:lvl6pPr>
            <a:lvl7pPr marL="2290763" indent="-461963">
              <a:defRPr sz="1600"/>
            </a:lvl7pPr>
            <a:lvl8pPr marL="2290763" indent="-461963">
              <a:defRPr sz="1600"/>
            </a:lvl8pPr>
            <a:lvl9pPr marL="2290763" indent="-46196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pPr/>
              <a:t>9/22/2015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502920" y="2353235"/>
            <a:ext cx="3840480" cy="1588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805045" y="2353235"/>
            <a:ext cx="3840480" cy="1588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pPr/>
              <a:t>9/22/2015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pPr/>
              <a:t>9/22/2015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540" y="416859"/>
            <a:ext cx="3840480" cy="1994647"/>
          </a:xfrm>
        </p:spPr>
        <p:txBody>
          <a:bodyPr anchor="b"/>
          <a:lstStyle>
            <a:lvl1pPr algn="ct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2532" y="403412"/>
            <a:ext cx="3840480" cy="572275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7540" y="2438400"/>
            <a:ext cx="3840480" cy="331694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pPr/>
              <a:t>9/22/2015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5" y="94129"/>
            <a:ext cx="8147051" cy="145228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5" y="1761565"/>
            <a:ext cx="8147051" cy="43645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259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449D725-AF79-4FB6-8D02-83EAC61E3211}" type="datetimeFigureOut">
              <a:rPr lang="en-US" smtClean="0"/>
              <a:pPr/>
              <a:t>9/22/2015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17659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76629CB-7937-4506-A327-ACF88B95BB0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000"/>
        </a:spcBef>
        <a:buClr>
          <a:schemeClr val="tx1">
            <a:lumMod val="75000"/>
            <a:lumOff val="25000"/>
          </a:schemeClr>
        </a:buClr>
        <a:buSzPct val="75000"/>
        <a:buFont typeface="Wingdings 2" pitchFamily="18" charset="2"/>
        <a:buChar char="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75000"/>
        <a:buFont typeface="Wingdings 2" pitchFamily="18" charset="2"/>
        <a:buChar char="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75000"/>
        <a:buFont typeface="Wingdings 2" pitchFamily="18" charset="2"/>
        <a:buChar char="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75000"/>
        <a:buFont typeface="Wingdings 2" pitchFamily="18" charset="2"/>
        <a:buChar char="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75000"/>
        <a:buFont typeface="Wingdings 2" pitchFamily="18" charset="2"/>
        <a:buChar char="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743200" indent="-461963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SzPct val="75000"/>
        <a:buFont typeface="Wingdings 2" pitchFamily="18" charset="2"/>
        <a:buChar char="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3205163" indent="-461963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SzPct val="75000"/>
        <a:buFont typeface="Wingdings 2" pitchFamily="18" charset="2"/>
        <a:buChar char="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657600" indent="-461963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SzPct val="75000"/>
        <a:buFont typeface="Wingdings 2" pitchFamily="18" charset="2"/>
        <a:buChar char="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4119563" indent="-461963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SzPct val="75000"/>
        <a:buFont typeface="Wingdings 2" pitchFamily="18" charset="2"/>
        <a:buChar char="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6590" y="129342"/>
            <a:ext cx="8147304" cy="353923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Ch2    Characteristics </a:t>
            </a:r>
            <a:r>
              <a:rPr lang="en-US" sz="4000" dirty="0"/>
              <a:t>of </a:t>
            </a:r>
            <a:r>
              <a:rPr lang="en-US" sz="4000" dirty="0" smtClean="0"/>
              <a:t>Life </a:t>
            </a:r>
            <a:br>
              <a:rPr lang="en-US" sz="4000" dirty="0" smtClean="0"/>
            </a:br>
            <a:r>
              <a:rPr lang="en-US" sz="4000" dirty="0" smtClean="0">
                <a:solidFill>
                  <a:srgbClr val="FFFFFF"/>
                </a:solidFill>
              </a:rPr>
              <a:t>Write in your lab book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7th grade Science 2015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>
                <a:solidFill>
                  <a:schemeClr val="tx1"/>
                </a:solidFill>
              </a:rPr>
              <a:t>W</a:t>
            </a:r>
            <a:r>
              <a:rPr lang="en-US" sz="4000" dirty="0" smtClean="0">
                <a:solidFill>
                  <a:schemeClr val="tx1"/>
                </a:solidFill>
              </a:rPr>
              <a:t>rite everything: </a:t>
            </a:r>
            <a:r>
              <a:rPr lang="en-US" sz="4000" u="sng" dirty="0" smtClean="0">
                <a:solidFill>
                  <a:srgbClr val="FFFFFF"/>
                </a:solidFill>
              </a:rPr>
              <a:t># 1 - #46 </a:t>
            </a:r>
            <a:endParaRPr lang="en-US" sz="4000" u="sng" dirty="0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1106" y="3891981"/>
            <a:ext cx="9002893" cy="1622639"/>
          </a:xfrm>
        </p:spPr>
        <p:txBody>
          <a:bodyPr>
            <a:normAutofit/>
          </a:bodyPr>
          <a:lstStyle/>
          <a:p>
            <a:r>
              <a:rPr lang="en-US" dirty="0" smtClean="0"/>
              <a:t>Use the textbook to fill in the notes</a:t>
            </a:r>
          </a:p>
          <a:p>
            <a:r>
              <a:rPr lang="en-US" dirty="0" smtClean="0"/>
              <a:t>Write clearly. This is an important chapter – it will tie into Chemistry!</a:t>
            </a:r>
          </a:p>
          <a:p>
            <a:r>
              <a:rPr lang="en-US" dirty="0" err="1" smtClean="0"/>
              <a:t>Ms</a:t>
            </a:r>
            <a:r>
              <a:rPr lang="en-US" dirty="0" smtClean="0"/>
              <a:t> </a:t>
            </a:r>
            <a:r>
              <a:rPr lang="en-US" dirty="0" err="1" smtClean="0"/>
              <a:t>Toal</a:t>
            </a:r>
            <a:r>
              <a:rPr lang="en-US" dirty="0" smtClean="0"/>
              <a:t> </a:t>
            </a:r>
          </a:p>
          <a:p>
            <a:r>
              <a:rPr lang="en-US" dirty="0" smtClean="0"/>
              <a:t>Ps. These notes go in order of the textbook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737" y="1469593"/>
            <a:ext cx="1662086" cy="1246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75566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98475" y="329262"/>
            <a:ext cx="8147051" cy="470267"/>
          </a:xfrm>
        </p:spPr>
        <p:txBody>
          <a:bodyPr/>
          <a:lstStyle/>
          <a:p>
            <a:r>
              <a:rPr lang="en-US" dirty="0" smtClean="0"/>
              <a:t>Chapter 2     p. 52/53</a:t>
            </a:r>
            <a:endParaRPr lang="en-US" dirty="0"/>
          </a:p>
        </p:txBody>
      </p:sp>
      <p:sp>
        <p:nvSpPr>
          <p:cNvPr id="5" name="Vertical Text Placeholder 4"/>
          <p:cNvSpPr>
            <a:spLocks noGrp="1"/>
          </p:cNvSpPr>
          <p:nvPr>
            <p:ph type="body" orient="vert" idx="1"/>
          </p:nvPr>
        </p:nvSpPr>
        <p:spPr>
          <a:xfrm rot="16200000">
            <a:off x="1636007" y="-495448"/>
            <a:ext cx="5585171" cy="8433866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All living things are _____________________________________.</a:t>
            </a:r>
          </a:p>
          <a:p>
            <a:pPr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A cell is ___________ and __________ unit of life.</a:t>
            </a:r>
          </a:p>
          <a:p>
            <a:pPr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All cells are surrounded by ______________________________.</a:t>
            </a:r>
          </a:p>
          <a:p>
            <a:pPr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All thing things are able to __________________________.</a:t>
            </a:r>
          </a:p>
          <a:p>
            <a:pPr>
              <a:buFont typeface="+mj-lt"/>
              <a:buAutoNum type="arabicPeriod"/>
            </a:pPr>
            <a:r>
              <a:rPr lang="en-US" b="1" u="sng" dirty="0" smtClean="0">
                <a:solidFill>
                  <a:schemeClr val="tx1"/>
                </a:solidFill>
              </a:rPr>
              <a:t>Homeostasis</a:t>
            </a:r>
            <a:r>
              <a:rPr lang="en-US" u="sng" dirty="0" smtClean="0">
                <a:solidFill>
                  <a:schemeClr val="tx1"/>
                </a:solidFill>
              </a:rPr>
              <a:t> - __________________________________________.</a:t>
            </a:r>
          </a:p>
          <a:p>
            <a:pPr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Living things reproduce </a:t>
            </a:r>
            <a:r>
              <a:rPr lang="en-US" u="sng" dirty="0" smtClean="0">
                <a:solidFill>
                  <a:schemeClr val="tx1"/>
                </a:solidFill>
              </a:rPr>
              <a:t>__________________________________.</a:t>
            </a:r>
          </a:p>
          <a:p>
            <a:pPr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Living things make offspring by either __________ or ________.</a:t>
            </a:r>
          </a:p>
          <a:p>
            <a:pPr>
              <a:buFont typeface="+mj-lt"/>
              <a:buAutoNum type="arabicPeriod"/>
            </a:pPr>
            <a:r>
              <a:rPr lang="en-US" b="1" dirty="0" smtClean="0">
                <a:solidFill>
                  <a:schemeClr val="tx1"/>
                </a:solidFill>
              </a:rPr>
              <a:t>Sexual reproduction </a:t>
            </a:r>
            <a:r>
              <a:rPr lang="en-US" dirty="0" smtClean="0">
                <a:solidFill>
                  <a:schemeClr val="tx1"/>
                </a:solidFill>
              </a:rPr>
              <a:t>- ____________________________________.</a:t>
            </a:r>
          </a:p>
          <a:p>
            <a:pPr>
              <a:buFont typeface="+mj-lt"/>
              <a:buAutoNum type="arabicPeriod"/>
            </a:pPr>
            <a:r>
              <a:rPr lang="en-US" b="1" dirty="0" smtClean="0">
                <a:solidFill>
                  <a:schemeClr val="tx1"/>
                </a:solidFill>
              </a:rPr>
              <a:t>Asexual reproduction - </a:t>
            </a:r>
            <a:r>
              <a:rPr lang="en-US" dirty="0" smtClean="0">
                <a:solidFill>
                  <a:schemeClr val="tx1"/>
                </a:solidFill>
              </a:rPr>
              <a:t>_________________________________</a:t>
            </a:r>
            <a:r>
              <a:rPr lang="en-US" dirty="0" smtClean="0"/>
              <a:t>.</a:t>
            </a:r>
            <a:endParaRPr lang="en-US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40512" cy="10040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07798" y="0"/>
            <a:ext cx="1136202" cy="1136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9510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94129"/>
            <a:ext cx="8147051" cy="858289"/>
          </a:xfrm>
        </p:spPr>
        <p:txBody>
          <a:bodyPr/>
          <a:lstStyle/>
          <a:p>
            <a:r>
              <a:rPr lang="en-US" sz="4000" dirty="0" smtClean="0"/>
              <a:t>Living things have DNA   p. 54,55</a:t>
            </a:r>
            <a:endParaRPr lang="en-US" sz="4000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2764801" y="-1506658"/>
            <a:ext cx="3386380" cy="8375073"/>
          </a:xfrm>
        </p:spPr>
        <p:txBody>
          <a:bodyPr/>
          <a:lstStyle/>
          <a:p>
            <a:pPr>
              <a:buFont typeface="+mj-lt"/>
              <a:buAutoNum type="arabicPeriod" startAt="10"/>
            </a:pPr>
            <a:r>
              <a:rPr lang="en-US" b="1" dirty="0" smtClean="0">
                <a:solidFill>
                  <a:schemeClr val="tx1"/>
                </a:solidFill>
              </a:rPr>
              <a:t>DNA = </a:t>
            </a:r>
            <a:r>
              <a:rPr lang="en-US" u="sng" dirty="0" err="1" smtClean="0">
                <a:solidFill>
                  <a:schemeClr val="tx1"/>
                </a:solidFill>
              </a:rPr>
              <a:t>Deoxy</a:t>
            </a:r>
            <a:r>
              <a:rPr lang="en-US" u="sng" dirty="0" smtClean="0">
                <a:solidFill>
                  <a:schemeClr val="tx1"/>
                </a:solidFill>
              </a:rPr>
              <a:t>________________________________________.</a:t>
            </a:r>
          </a:p>
          <a:p>
            <a:pPr>
              <a:buFont typeface="+mj-lt"/>
              <a:buAutoNum type="arabicPeriod" startAt="10"/>
            </a:pPr>
            <a:r>
              <a:rPr lang="en-US" dirty="0" smtClean="0">
                <a:solidFill>
                  <a:schemeClr val="tx1"/>
                </a:solidFill>
              </a:rPr>
              <a:t>DNA carries _______ when reproducing, they _________</a:t>
            </a:r>
            <a:r>
              <a:rPr lang="en-US" sz="1100" dirty="0" smtClean="0">
                <a:solidFill>
                  <a:schemeClr val="tx1"/>
                </a:solidFill>
              </a:rPr>
              <a:t>(</a:t>
            </a:r>
            <a:r>
              <a:rPr lang="en-US" sz="1100" b="1" dirty="0" smtClean="0">
                <a:solidFill>
                  <a:schemeClr val="tx1"/>
                </a:solidFill>
              </a:rPr>
              <a:t>traits</a:t>
            </a:r>
            <a:r>
              <a:rPr lang="en-US" sz="1100" dirty="0" smtClean="0">
                <a:solidFill>
                  <a:schemeClr val="tx1"/>
                </a:solidFill>
              </a:rPr>
              <a:t>).</a:t>
            </a:r>
          </a:p>
          <a:p>
            <a:pPr>
              <a:buFont typeface="+mj-lt"/>
              <a:buAutoNum type="arabicPeriod" startAt="10"/>
            </a:pPr>
            <a:r>
              <a:rPr lang="en-US" dirty="0" smtClean="0">
                <a:solidFill>
                  <a:schemeClr val="tx1"/>
                </a:solidFill>
              </a:rPr>
              <a:t>The passing of these traits is _____________________________.</a:t>
            </a:r>
          </a:p>
          <a:p>
            <a:pPr>
              <a:buFont typeface="+mj-lt"/>
              <a:buAutoNum type="arabicPeriod" startAt="10"/>
            </a:pPr>
            <a:r>
              <a:rPr lang="en-US" dirty="0" smtClean="0">
                <a:solidFill>
                  <a:schemeClr val="tx1"/>
                </a:solidFill>
              </a:rPr>
              <a:t>Living things use energy to carry out _____________________</a:t>
            </a:r>
          </a:p>
          <a:p>
            <a:pPr lvl="1">
              <a:buFont typeface="+mj-lt"/>
              <a:buAutoNum type="alphaLcParenR"/>
            </a:pPr>
            <a:r>
              <a:rPr lang="en-US" dirty="0" smtClean="0">
                <a:solidFill>
                  <a:schemeClr val="tx1"/>
                </a:solidFill>
              </a:rPr>
              <a:t>Ex1: ___________________ ex2: ______________ ex 3:___________.</a:t>
            </a:r>
          </a:p>
          <a:p>
            <a:pPr>
              <a:buFont typeface="+mj-lt"/>
              <a:buAutoNum type="arabicPeriod" startAt="10"/>
            </a:pPr>
            <a:r>
              <a:rPr lang="en-US" b="1" dirty="0" smtClean="0">
                <a:solidFill>
                  <a:schemeClr val="tx1"/>
                </a:solidFill>
              </a:rPr>
              <a:t>Metabolism</a:t>
            </a:r>
            <a:r>
              <a:rPr lang="en-US" dirty="0" smtClean="0">
                <a:solidFill>
                  <a:schemeClr val="tx1"/>
                </a:solidFill>
              </a:rPr>
              <a:t> - __________________________________________</a:t>
            </a:r>
            <a:r>
              <a:rPr lang="en-US" dirty="0" smtClean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8475" y="4456377"/>
            <a:ext cx="2078304" cy="15567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/>
          <a:srcRect l="1" r="3281"/>
          <a:stretch/>
        </p:blipFill>
        <p:spPr>
          <a:xfrm rot="16200000">
            <a:off x="4213290" y="3923626"/>
            <a:ext cx="1733096" cy="244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99340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94130"/>
            <a:ext cx="8147051" cy="787740"/>
          </a:xfrm>
        </p:spPr>
        <p:txBody>
          <a:bodyPr/>
          <a:lstStyle/>
          <a:p>
            <a:r>
              <a:rPr lang="en-US" sz="4000" dirty="0"/>
              <a:t>Living things have DNA   p. </a:t>
            </a:r>
            <a:r>
              <a:rPr lang="en-US" sz="4000" dirty="0" smtClean="0"/>
              <a:t>55-59</a:t>
            </a:r>
            <a:endParaRPr lang="en-US" sz="4000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1973133" y="-338702"/>
            <a:ext cx="5413804" cy="8113628"/>
          </a:xfrm>
        </p:spPr>
        <p:txBody>
          <a:bodyPr>
            <a:normAutofit fontScale="92500" lnSpcReduction="20000"/>
          </a:bodyPr>
          <a:lstStyle/>
          <a:p>
            <a:pPr>
              <a:buFont typeface="+mj-lt"/>
              <a:buAutoNum type="arabicPeriod" startAt="15"/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Living things grow and develop.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	a) single cell organisms grow as ____________________.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	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b)multicellular organisms grow when numbers of _____.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Putting it all together:</a:t>
            </a:r>
          </a:p>
          <a:p>
            <a:pPr>
              <a:buFont typeface="Wingdings" charset="2"/>
              <a:buAutoNum type="arabicPlain" startAt="16"/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Nutrients are made of ____________. </a:t>
            </a:r>
          </a:p>
          <a:p>
            <a:pPr>
              <a:buFont typeface="Wingdings" charset="2"/>
              <a:buAutoNum type="arabicPlain" startAt="16"/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A molecule is when 2 of ______________________________.</a:t>
            </a:r>
          </a:p>
          <a:p>
            <a:pPr>
              <a:buFont typeface="Wingdings" charset="2"/>
              <a:buAutoNum type="arabicPlain" startAt="16"/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Compounds are ______________________________________.</a:t>
            </a:r>
          </a:p>
          <a:p>
            <a:pPr>
              <a:buFont typeface="Wingdings" charset="2"/>
              <a:buAutoNum type="arabicPlain" startAt="16"/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All living things contain 6 elements: ___ ___ ___ ___ ___ ___ .</a:t>
            </a:r>
          </a:p>
          <a:p>
            <a:pPr>
              <a:buFont typeface="Wingdings" charset="2"/>
              <a:buAutoNum type="arabicPlain" startAt="16"/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Proteins ______ or ________ chemical reactions in cells.</a:t>
            </a:r>
          </a:p>
          <a:p>
            <a:pPr marL="0" indent="0">
              <a:buNone/>
            </a:pPr>
            <a:endParaRPr lang="en-US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pPr lvl="1">
              <a:buFont typeface="+mj-lt"/>
              <a:buAutoNum type="alphaLcParenR" startAt="2"/>
            </a:pPr>
            <a:endParaRPr lang="en-US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1456" y="5561801"/>
            <a:ext cx="1246350" cy="8632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98515" y="5561801"/>
            <a:ext cx="3062704" cy="1154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9939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94130"/>
            <a:ext cx="8147051" cy="881806"/>
          </a:xfrm>
        </p:spPr>
        <p:txBody>
          <a:bodyPr/>
          <a:lstStyle/>
          <a:p>
            <a:r>
              <a:rPr lang="en-US" sz="4000" dirty="0" smtClean="0"/>
              <a:t>Carbohydrates p 59…</a:t>
            </a:r>
            <a:endParaRPr lang="en-US" sz="4000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1827258" y="-480573"/>
            <a:ext cx="5361763" cy="8274775"/>
          </a:xfrm>
        </p:spPr>
        <p:txBody>
          <a:bodyPr/>
          <a:lstStyle/>
          <a:p>
            <a:pPr>
              <a:buFont typeface="+mj-lt"/>
              <a:buAutoNum type="arabicParenR" startAt="21"/>
            </a:pPr>
            <a:r>
              <a:rPr lang="en-US" dirty="0" smtClean="0">
                <a:solidFill>
                  <a:schemeClr val="tx1"/>
                </a:solidFill>
              </a:rPr>
              <a:t>Carbohydrates - ______________________________________.</a:t>
            </a:r>
          </a:p>
          <a:p>
            <a:pPr>
              <a:buFont typeface="+mj-lt"/>
              <a:buAutoNum type="arabicParenR" startAt="21"/>
            </a:pPr>
            <a:r>
              <a:rPr lang="en-US" dirty="0" smtClean="0">
                <a:solidFill>
                  <a:schemeClr val="tx1"/>
                </a:solidFill>
              </a:rPr>
              <a:t>Carbohydrates provide and ____________________________.</a:t>
            </a:r>
          </a:p>
          <a:p>
            <a:pPr>
              <a:buFont typeface="+mj-lt"/>
              <a:buAutoNum type="arabicParenR" startAt="21"/>
            </a:pPr>
            <a:r>
              <a:rPr lang="en-US" dirty="0" smtClean="0">
                <a:solidFill>
                  <a:schemeClr val="tx1"/>
                </a:solidFill>
              </a:rPr>
              <a:t>Cells break down carbohydrates ________________________.</a:t>
            </a:r>
          </a:p>
          <a:p>
            <a:pPr>
              <a:buFont typeface="+mj-lt"/>
              <a:buAutoNum type="arabicParenR" startAt="21"/>
            </a:pPr>
            <a:r>
              <a:rPr lang="en-US" dirty="0" smtClean="0">
                <a:solidFill>
                  <a:schemeClr val="tx1"/>
                </a:solidFill>
              </a:rPr>
              <a:t>2 kinds are : __________________ and ___________________.</a:t>
            </a:r>
          </a:p>
          <a:p>
            <a:pPr lvl="1">
              <a:buAutoNum type="alphaUcParenR"/>
            </a:pPr>
            <a:r>
              <a:rPr lang="en-US" dirty="0" smtClean="0">
                <a:solidFill>
                  <a:schemeClr val="tx1"/>
                </a:solidFill>
              </a:rPr>
              <a:t>Simple (ex) - ____________________________________________</a:t>
            </a:r>
          </a:p>
          <a:p>
            <a:pPr lvl="1">
              <a:buAutoNum type="alphaUcParenR"/>
            </a:pPr>
            <a:r>
              <a:rPr lang="en-US" dirty="0" smtClean="0">
                <a:solidFill>
                  <a:schemeClr val="tx1"/>
                </a:solidFill>
              </a:rPr>
              <a:t>Complex (ex) - _________________________________________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3716" y="4112752"/>
            <a:ext cx="2206814" cy="1617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69851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94130"/>
            <a:ext cx="8147051" cy="693674"/>
          </a:xfrm>
        </p:spPr>
        <p:txBody>
          <a:bodyPr/>
          <a:lstStyle/>
          <a:p>
            <a:r>
              <a:rPr lang="en-US" sz="4000" dirty="0" smtClean="0"/>
              <a:t>Lipids p. 60</a:t>
            </a:r>
            <a:endParaRPr lang="en-US" sz="4000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2414231" y="-1360414"/>
            <a:ext cx="4083080" cy="8379514"/>
          </a:xfrm>
        </p:spPr>
        <p:txBody>
          <a:bodyPr>
            <a:normAutofit/>
          </a:bodyPr>
          <a:lstStyle/>
          <a:p>
            <a:pPr>
              <a:buFont typeface="+mj-lt"/>
              <a:buAutoNum type="arabicParenR" startAt="25"/>
            </a:pPr>
            <a:r>
              <a:rPr lang="en-US" dirty="0" smtClean="0">
                <a:solidFill>
                  <a:srgbClr val="302C24"/>
                </a:solidFill>
              </a:rPr>
              <a:t>Lipids are ______________________________________________.</a:t>
            </a:r>
          </a:p>
          <a:p>
            <a:pPr>
              <a:buFont typeface="+mj-lt"/>
              <a:buAutoNum type="arabicParenR" startAt="25"/>
            </a:pPr>
            <a:r>
              <a:rPr lang="en-US" dirty="0" smtClean="0">
                <a:solidFill>
                  <a:srgbClr val="302C24"/>
                </a:solidFill>
              </a:rPr>
              <a:t>All cells are surrounded by a _________________________.</a:t>
            </a:r>
          </a:p>
          <a:p>
            <a:pPr>
              <a:buFont typeface="+mj-lt"/>
              <a:buAutoNum type="arabicParenR" startAt="25"/>
            </a:pPr>
            <a:r>
              <a:rPr lang="en-US" dirty="0" smtClean="0">
                <a:solidFill>
                  <a:srgbClr val="302C24"/>
                </a:solidFill>
              </a:rPr>
              <a:t>A Cell membrane helps ____________________ and _________.</a:t>
            </a:r>
          </a:p>
          <a:p>
            <a:pPr>
              <a:buFont typeface="+mj-lt"/>
              <a:buAutoNum type="arabicParenR" startAt="25"/>
            </a:pPr>
            <a:r>
              <a:rPr lang="en-US" dirty="0" smtClean="0">
                <a:solidFill>
                  <a:srgbClr val="302C24"/>
                </a:solidFill>
              </a:rPr>
              <a:t>Phospholipids: form much of ____________________________.</a:t>
            </a:r>
          </a:p>
          <a:p>
            <a:pPr>
              <a:buFont typeface="+mj-lt"/>
              <a:buAutoNum type="arabicParenR" startAt="25"/>
            </a:pPr>
            <a:r>
              <a:rPr lang="en-US" dirty="0">
                <a:solidFill>
                  <a:srgbClr val="302C24"/>
                </a:solidFill>
              </a:rPr>
              <a:t>Phospholipids</a:t>
            </a:r>
            <a:r>
              <a:rPr lang="en-US" dirty="0" smtClean="0">
                <a:solidFill>
                  <a:srgbClr val="302C24"/>
                </a:solidFill>
              </a:rPr>
              <a:t>: head - __________________ tail - ___________.</a:t>
            </a:r>
          </a:p>
          <a:p>
            <a:pPr>
              <a:buFont typeface="+mj-lt"/>
              <a:buAutoNum type="arabicParenR" startAt="25"/>
            </a:pPr>
            <a:r>
              <a:rPr lang="en-US" dirty="0" smtClean="0">
                <a:solidFill>
                  <a:srgbClr val="302C24"/>
                </a:solidFill>
              </a:rPr>
              <a:t>ATP – energy _______________________molecule of ________.</a:t>
            </a:r>
          </a:p>
          <a:p>
            <a:pPr>
              <a:buFont typeface="+mj-lt"/>
              <a:buAutoNum type="arabicParenR" startAt="25"/>
            </a:pPr>
            <a:r>
              <a:rPr lang="en-US" dirty="0" smtClean="0">
                <a:solidFill>
                  <a:srgbClr val="302C24"/>
                </a:solidFill>
              </a:rPr>
              <a:t>Nucleic acids: made up of ________________________________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33347" y="4870884"/>
            <a:ext cx="3328342" cy="181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97174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94129"/>
            <a:ext cx="8147051" cy="752465"/>
          </a:xfrm>
        </p:spPr>
        <p:txBody>
          <a:bodyPr/>
          <a:lstStyle/>
          <a:p>
            <a:r>
              <a:rPr lang="en-US" dirty="0" smtClean="0"/>
              <a:t>Check for understanding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2588327" y="-1334778"/>
            <a:ext cx="3875829" cy="823857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32.  Read summary on page 51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33.  Answer “understanding concept” 1 – 5 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1) _____________________________________________________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2) _______________________________________________________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3) _______________________________________________________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4) _______________________________________________________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5) ______________________________________________________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07984" y="4033079"/>
            <a:ext cx="3182309" cy="1743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80378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94129"/>
            <a:ext cx="8147051" cy="823015"/>
          </a:xfrm>
        </p:spPr>
        <p:txBody>
          <a:bodyPr/>
          <a:lstStyle/>
          <a:p>
            <a:r>
              <a:rPr lang="en-US" dirty="0" smtClean="0"/>
              <a:t>Last couple slides : Vocab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2229307" y="-926673"/>
            <a:ext cx="4647553" cy="814705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34) Cell - _______________        35) homeostasis - _____________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36) Sexual production - ________ 37) asexual production - _____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38) Metabolism - _______________ 39) producer - _____________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40) Consumer - ________________ 41) decomposer -___________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42) Protein - __________________ 43) carbohydrate - __________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44) Lipid - ________________ 45) ATP - _____________________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46) Nucleic acids - ________________________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57705" y="5097728"/>
            <a:ext cx="2425347" cy="1294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5437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ddle">
  <a:themeElements>
    <a:clrScheme name="Saddle">
      <a:dk1>
        <a:srgbClr val="302C24"/>
      </a:dk1>
      <a:lt1>
        <a:sysClr val="window" lastClr="FFFFFF"/>
      </a:lt1>
      <a:dk2>
        <a:srgbClr val="AC6416"/>
      </a:dk2>
      <a:lt2>
        <a:srgbClr val="E8E4DB"/>
      </a:lt2>
      <a:accent1>
        <a:srgbClr val="C6B178"/>
      </a:accent1>
      <a:accent2>
        <a:srgbClr val="9C5B14"/>
      </a:accent2>
      <a:accent3>
        <a:srgbClr val="71B2BC"/>
      </a:accent3>
      <a:accent4>
        <a:srgbClr val="78AA5D"/>
      </a:accent4>
      <a:accent5>
        <a:srgbClr val="867099"/>
      </a:accent5>
      <a:accent6>
        <a:srgbClr val="4C6F75"/>
      </a:accent6>
      <a:hlink>
        <a:srgbClr val="F27B0E"/>
      </a:hlink>
      <a:folHlink>
        <a:srgbClr val="989268"/>
      </a:folHlink>
    </a:clrScheme>
    <a:fontScheme name="Saddle">
      <a:maj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Saddle">
      <a:fillStyleLst>
        <a:solidFill>
          <a:schemeClr val="phClr"/>
        </a:solidFill>
        <a:gradFill rotWithShape="1">
          <a:gsLst>
            <a:gs pos="0">
              <a:schemeClr val="phClr"/>
            </a:gs>
            <a:gs pos="30000">
              <a:schemeClr val="phClr">
                <a:tint val="80000"/>
              </a:schemeClr>
            </a:gs>
            <a:gs pos="100000">
              <a:schemeClr val="phClr">
                <a:tint val="100000"/>
              </a:schemeClr>
            </a:gs>
          </a:gsLst>
          <a:path path="rect">
            <a:fillToRect l="50000" r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70000"/>
                <a:satMod val="120000"/>
              </a:schemeClr>
              <a:schemeClr val="phClr">
                <a:tint val="30000"/>
                <a:satMod val="120000"/>
              </a:schemeClr>
            </a:duotone>
          </a:blip>
          <a:stretch/>
        </a:blipFill>
      </a:fillStyleLst>
      <a:lnStyleLst>
        <a:ln w="254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50800" cap="flat" cmpd="dbl" algn="ctr">
          <a:solidFill>
            <a:schemeClr val="phClr"/>
          </a:solidFill>
          <a:prstDash val="solid"/>
        </a:ln>
        <a:ln w="7620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FFFFFF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sunrise" dir="tl">
              <a:rot lat="0" lon="0" rev="1200000"/>
            </a:lightRig>
          </a:scene3d>
          <a:sp3d prstMaterial="softEdge">
            <a:bevelT w="0" h="0"/>
          </a:sp3d>
        </a:effectStyle>
        <a:effectStyle>
          <a:effectLst>
            <a:innerShdw blurRad="76200" dist="38100" dir="13500000">
              <a:srgbClr val="FFFFFF">
                <a:alpha val="75000"/>
              </a:srgbClr>
            </a:innerShdw>
          </a:effectLst>
          <a:scene3d>
            <a:camera prst="perspectiveFront" fov="2400000"/>
            <a:lightRig rig="twoPt" dir="tl"/>
          </a:scene3d>
          <a:sp3d>
            <a:bevelT w="25400" h="12700" prst="angle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250000"/>
              </a:schemeClr>
              <a:schemeClr val="phClr">
                <a:tint val="50000"/>
                <a:satMod val="200000"/>
              </a:schemeClr>
            </a:duotone>
          </a:blip>
          <a:stretch/>
        </a:blipFill>
        <a:blipFill rotWithShape="1">
          <a:blip xmlns:r="http://schemas.openxmlformats.org/officeDocument/2006/relationships" r:embed="rId3">
            <a:duotone>
              <a:schemeClr val="phClr">
                <a:shade val="90000"/>
                <a:hueMod val="90000"/>
                <a:satMod val="150000"/>
                <a:lumMod val="90000"/>
              </a:schemeClr>
              <a:schemeClr val="phClr">
                <a:tint val="70000"/>
                <a:shade val="80000"/>
                <a:satMod val="300000"/>
                <a:lumMod val="11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Saddle.thmx</Template>
  <TotalTime>117</TotalTime>
  <Words>348</Words>
  <Application>Microsoft Office PowerPoint</Application>
  <PresentationFormat>On-screen Show (4:3)</PresentationFormat>
  <Paragraphs>65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Saddle</vt:lpstr>
      <vt:lpstr>Ch2    Characteristics of Life  Write in your lab book 7th grade Science 2015 Write everything: # 1 - #46 </vt:lpstr>
      <vt:lpstr>Chapter 2     p. 52/53</vt:lpstr>
      <vt:lpstr>Living things have DNA   p. 54,55</vt:lpstr>
      <vt:lpstr>Living things have DNA   p. 55-59</vt:lpstr>
      <vt:lpstr>Carbohydrates p 59…</vt:lpstr>
      <vt:lpstr>Lipids p. 60</vt:lpstr>
      <vt:lpstr>Check for understanding</vt:lpstr>
      <vt:lpstr>Last couple slides : Vocab</vt:lpstr>
    </vt:vector>
  </TitlesOfParts>
  <Company>Petaluma City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itoal</cp:lastModifiedBy>
  <cp:revision>20</cp:revision>
  <dcterms:created xsi:type="dcterms:W3CDTF">2015-09-20T07:44:26Z</dcterms:created>
  <dcterms:modified xsi:type="dcterms:W3CDTF">2015-09-22T16:32:16Z</dcterms:modified>
</cp:coreProperties>
</file>