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6" r:id="rId3"/>
    <p:sldId id="277" r:id="rId4"/>
    <p:sldId id="256" r:id="rId5"/>
    <p:sldId id="278" r:id="rId6"/>
    <p:sldId id="279" r:id="rId7"/>
    <p:sldId id="284" r:id="rId8"/>
    <p:sldId id="285" r:id="rId9"/>
    <p:sldId id="289" r:id="rId10"/>
    <p:sldId id="280" r:id="rId11"/>
    <p:sldId id="286" r:id="rId12"/>
    <p:sldId id="287" r:id="rId13"/>
    <p:sldId id="291" r:id="rId14"/>
    <p:sldId id="282" r:id="rId15"/>
    <p:sldId id="295" r:id="rId16"/>
    <p:sldId id="296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1C1826-CC36-9743-B6E4-8F7FD722F6A0}">
          <p14:sldIdLst>
            <p14:sldId id="274"/>
            <p14:sldId id="276"/>
            <p14:sldId id="277"/>
            <p14:sldId id="256"/>
            <p14:sldId id="278"/>
            <p14:sldId id="279"/>
            <p14:sldId id="284"/>
            <p14:sldId id="285"/>
            <p14:sldId id="289"/>
            <p14:sldId id="280"/>
            <p14:sldId id="286"/>
            <p14:sldId id="287"/>
            <p14:sldId id="291"/>
            <p14:sldId id="282"/>
            <p14:sldId id="295"/>
            <p14:sldId id="296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03"/>
    <a:srgbClr val="993366"/>
    <a:srgbClr val="CC0099"/>
    <a:srgbClr val="FFF597"/>
    <a:srgbClr val="003399"/>
    <a:srgbClr val="0066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95D3A9-30AE-40B3-8BE5-61803FB891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14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6A9D8-D3E8-4D32-9057-E41CCEC1506F}" type="slidenum">
              <a:rPr lang="en-GB"/>
              <a:pPr/>
              <a:t>1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E2532-C868-4EF4-90E0-5F9EFF261A61}" type="slidenum">
              <a:rPr lang="en-GB"/>
              <a:pPr/>
              <a:t>10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500D8-E2CB-49AF-8BEE-86FC6CCEEA06}" type="slidenum">
              <a:rPr lang="en-GB"/>
              <a:pPr/>
              <a:t>11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3FF01-0C71-427D-91BA-5A0B203DECC4}" type="slidenum">
              <a:rPr lang="en-GB"/>
              <a:pPr/>
              <a:t>12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B8390-E360-4D2A-829F-23FA99210B16}" type="slidenum">
              <a:rPr lang="en-GB"/>
              <a:pPr/>
              <a:t>13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6E9D6-466C-49BD-874E-AD92489F6422}" type="slidenum">
              <a:rPr lang="en-GB"/>
              <a:pPr/>
              <a:t>14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CB89D-FE41-4FC8-A705-AF6EE5D331E5}" type="slidenum">
              <a:rPr lang="en-GB"/>
              <a:pPr/>
              <a:t>15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AB2BE-4986-480F-AD97-24000CE25E11}" type="slidenum">
              <a:rPr lang="en-GB"/>
              <a:pPr/>
              <a:t>16</a:t>
            </a:fld>
            <a:endParaRPr lang="en-GB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799E3-FEC5-4D6A-A3C7-FE9718579E07}" type="slidenum">
              <a:rPr lang="en-GB"/>
              <a:pPr/>
              <a:t>17</a:t>
            </a:fld>
            <a:endParaRPr lang="en-GB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742B0-8902-40CB-AD17-8DE65819914D}" type="slidenum">
              <a:rPr lang="en-GB"/>
              <a:pPr/>
              <a:t>2</a:t>
            </a:fld>
            <a:endParaRPr lang="en-GB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87305-22FD-4C02-937A-0DA67F2DAC8F}" type="slidenum">
              <a:rPr lang="en-GB"/>
              <a:pPr/>
              <a:t>3</a:t>
            </a:fld>
            <a:endParaRPr lang="en-GB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70466-D602-4882-B9D9-29530C352FF3}" type="slidenum">
              <a:rPr lang="en-GB"/>
              <a:pPr/>
              <a:t>4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0BDDD-04ED-4B39-8AE2-04FF72B01FDB}" type="slidenum">
              <a:rPr lang="en-GB"/>
              <a:pPr/>
              <a:t>5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C161-997D-43D2-A560-53D60E3F75C2}" type="slidenum">
              <a:rPr lang="en-GB"/>
              <a:pPr/>
              <a:t>6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BFA3A-2A38-43C4-AAFF-43EE24A4A7E4}" type="slidenum">
              <a:rPr lang="en-GB"/>
              <a:pPr/>
              <a:t>7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21046-4094-4BDA-8A7A-495295B9C913}" type="slidenum">
              <a:rPr lang="en-GB"/>
              <a:pPr/>
              <a:t>8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FD68C-C478-4E38-B28C-C4A6AD47AC2C}" type="slidenum">
              <a:rPr lang="en-GB"/>
              <a:pPr/>
              <a:t>9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6F23-064D-4D45-B9D1-6593138A9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F2047-A5E7-4A0C-9813-289C30C13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76749-CC89-4A8F-ABB2-7FC5B144D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341B62-4A49-463C-8F20-A3AA94144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3CC5F-68B8-48DF-8C5B-90778054E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B4ABD-2054-405D-9A50-F019FAE54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6578C-0F99-4D80-9945-790F5DEB0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9E2BC-03E4-4AF0-A169-8AFEAC7AA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76522-D5AF-4C8C-9B9E-228FFC18C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99BD3-F2FE-47BA-BF35-059395576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BB0E-B339-4CE9-8FD7-E4ED26611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1033-2B22-4809-9902-DE8C42217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872425-E075-4CE5-A6C6-EC0842BC776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hyperlink" Target="http://www.stolaf.edu/people/giannini/flashanimat/transport/channel.swf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4" Type="http://schemas.openxmlformats.org/officeDocument/2006/relationships/hyperlink" Target="http://www.stolaf.edu/people/giannini/flashanimat/transport/osmosis.swf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www.wisc-online.com/objects/index_tj.asp?objid=AP1101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5715000" cy="1470025"/>
          </a:xfrm>
        </p:spPr>
        <p:txBody>
          <a:bodyPr/>
          <a:lstStyle/>
          <a:p>
            <a:r>
              <a:rPr lang="en-US" sz="4800"/>
              <a:t>Cellular Transport Notes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981200"/>
            <a:ext cx="4114800" cy="609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597"/>
                </a:solidFill>
              </a:rPr>
              <a:t>Ms</a:t>
            </a:r>
            <a:r>
              <a:rPr lang="en-US" b="1" dirty="0" smtClean="0">
                <a:solidFill>
                  <a:srgbClr val="FFF597"/>
                </a:solidFill>
              </a:rPr>
              <a:t> </a:t>
            </a:r>
            <a:r>
              <a:rPr lang="en-US" b="1" dirty="0" err="1">
                <a:solidFill>
                  <a:srgbClr val="FFF597"/>
                </a:solidFill>
              </a:rPr>
              <a:t>T</a:t>
            </a:r>
            <a:r>
              <a:rPr lang="en-US" b="1" dirty="0" err="1" smtClean="0">
                <a:solidFill>
                  <a:srgbClr val="FFF597"/>
                </a:solidFill>
              </a:rPr>
              <a:t>oal</a:t>
            </a:r>
            <a:endParaRPr lang="en-US" b="1" dirty="0">
              <a:solidFill>
                <a:srgbClr val="FFF597"/>
              </a:solidFill>
            </a:endParaRPr>
          </a:p>
        </p:txBody>
      </p:sp>
      <p:pic>
        <p:nvPicPr>
          <p:cNvPr id="23558" name="Picture 6" descr="membr1"/>
          <p:cNvPicPr>
            <a:picLocks noChangeAspect="1" noChangeArrowheads="1"/>
          </p:cNvPicPr>
          <p:nvPr/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381000" y="2895600"/>
            <a:ext cx="8458200" cy="3481388"/>
          </a:xfrm>
          <a:prstGeom prst="rect">
            <a:avLst/>
          </a:prstGeom>
          <a:noFill/>
        </p:spPr>
      </p:pic>
      <p:pic>
        <p:nvPicPr>
          <p:cNvPr id="23560" name="Picture 8" descr="exocytosis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04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6727825" cy="550863"/>
          </a:xfrm>
        </p:spPr>
        <p:txBody>
          <a:bodyPr/>
          <a:lstStyle/>
          <a:p>
            <a:r>
              <a:rPr lang="en-US" sz="4000" b="1"/>
              <a:t>Passive Transport:</a:t>
            </a:r>
            <a:r>
              <a:rPr lang="en-US" sz="4000"/>
              <a:t> </a:t>
            </a:r>
            <a:br>
              <a:rPr lang="en-US" sz="4000"/>
            </a:br>
            <a:r>
              <a:rPr lang="en-US" sz="4000"/>
              <a:t>1. </a:t>
            </a:r>
            <a:r>
              <a:rPr lang="en-US" sz="4000" u="sng"/>
              <a:t>Diffusion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6130925" cy="5257800"/>
          </a:xfrm>
          <a:ln>
            <a:solidFill>
              <a:schemeClr val="tx1"/>
            </a:solidFill>
          </a:ln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Diffusion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u="sng" dirty="0">
                <a:solidFill>
                  <a:srgbClr val="FFFF00"/>
                </a:solidFill>
              </a:rPr>
              <a:t>random</a:t>
            </a:r>
            <a:r>
              <a:rPr lang="en-US" dirty="0">
                <a:solidFill>
                  <a:srgbClr val="FFFF00"/>
                </a:solidFill>
              </a:rPr>
              <a:t> movement of particles </a:t>
            </a:r>
            <a:r>
              <a:rPr lang="en-US" b="1" dirty="0">
                <a:solidFill>
                  <a:srgbClr val="FFFF00"/>
                </a:solidFill>
              </a:rPr>
              <a:t>from an area of high concentration to an area of low concentration</a:t>
            </a:r>
            <a:r>
              <a:rPr lang="en-US" dirty="0">
                <a:solidFill>
                  <a:srgbClr val="FFFF00"/>
                </a:solidFill>
              </a:rPr>
              <a:t>.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endParaRPr lang="en-US" sz="1200" dirty="0">
              <a:solidFill>
                <a:srgbClr val="FFFF00"/>
              </a:solidFill>
            </a:endParaRPr>
          </a:p>
          <a:p>
            <a:pPr marL="533400" indent="-533400" algn="ctr">
              <a:buFontTx/>
              <a:buNone/>
            </a:pP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en-US" sz="3600" b="1" i="1" dirty="0">
                <a:solidFill>
                  <a:srgbClr val="FFFF00"/>
                </a:solidFill>
              </a:rPr>
              <a:t>High to Low</a:t>
            </a:r>
            <a:r>
              <a:rPr lang="en-US" sz="3600" b="1" dirty="0">
                <a:solidFill>
                  <a:srgbClr val="FFFF00"/>
                </a:solidFill>
              </a:rPr>
              <a:t>)</a:t>
            </a:r>
          </a:p>
          <a:p>
            <a:pPr marL="533400" indent="-533400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Diffusion continues until all molecules are evenly spaced (</a:t>
            </a:r>
            <a:r>
              <a:rPr lang="en-US" sz="2800" b="1" dirty="0">
                <a:solidFill>
                  <a:srgbClr val="FFFF00"/>
                </a:solidFill>
              </a:rPr>
              <a:t>equilibrium</a:t>
            </a:r>
            <a:r>
              <a:rPr lang="en-US" sz="2800" dirty="0">
                <a:solidFill>
                  <a:srgbClr val="FFFF00"/>
                </a:solidFill>
              </a:rPr>
              <a:t> is reached)-</a:t>
            </a:r>
            <a:r>
              <a:rPr lang="en-US" sz="2800" b="1" i="1" u="sng" dirty="0">
                <a:solidFill>
                  <a:srgbClr val="FFFF00"/>
                </a:solidFill>
              </a:rPr>
              <a:t>Note:</a:t>
            </a:r>
            <a:r>
              <a:rPr lang="en-US" sz="2800" dirty="0">
                <a:solidFill>
                  <a:srgbClr val="FFFF00"/>
                </a:solidFill>
              </a:rPr>
              <a:t> molecules will still move around but stay spread out.</a:t>
            </a:r>
          </a:p>
          <a:p>
            <a:pPr marL="533400" indent="-533400" algn="ctr">
              <a:buFontTx/>
              <a:buNone/>
            </a:pPr>
            <a:endParaRPr lang="en-US" sz="3600" dirty="0"/>
          </a:p>
        </p:txBody>
      </p:sp>
      <p:pic>
        <p:nvPicPr>
          <p:cNvPr id="30725" name="Picture 5" descr="diffusion-animated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05600" y="1066800"/>
            <a:ext cx="2209800" cy="2209800"/>
          </a:xfrm>
          <a:noFill/>
          <a:ln/>
        </p:spPr>
      </p:pic>
      <p:pic>
        <p:nvPicPr>
          <p:cNvPr id="30727" name="Picture 7" descr="diffa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505200"/>
            <a:ext cx="1908175" cy="3114675"/>
          </a:xfrm>
          <a:prstGeom prst="rect">
            <a:avLst/>
          </a:prstGeom>
          <a:noFill/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400800" y="6523038"/>
            <a:ext cx="27432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900">
                <a:solidFill>
                  <a:schemeClr val="tx2"/>
                </a:solidFill>
              </a:rPr>
              <a:t>http://bio.winona.edu/berg/Free.htm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953000" cy="4665663"/>
          </a:xfrm>
          <a:ln>
            <a:solidFill>
              <a:schemeClr val="tx1"/>
            </a:solidFill>
          </a:ln>
        </p:spPr>
        <p:txBody>
          <a:bodyPr/>
          <a:lstStyle/>
          <a:p>
            <a:pPr marL="304800" indent="-304800">
              <a:lnSpc>
                <a:spcPct val="90000"/>
              </a:lnSpc>
              <a:buFontTx/>
              <a:buNone/>
            </a:pPr>
            <a:r>
              <a:rPr lang="en-US" sz="2800" b="1" dirty="0"/>
              <a:t>2. </a:t>
            </a:r>
            <a:r>
              <a:rPr lang="en-US" sz="2800" b="1" dirty="0">
                <a:solidFill>
                  <a:srgbClr val="FFFF00"/>
                </a:solidFill>
              </a:rPr>
              <a:t>Facilitated diffusion</a:t>
            </a:r>
            <a:r>
              <a:rPr lang="en-US" sz="2800" dirty="0">
                <a:solidFill>
                  <a:srgbClr val="FFFF00"/>
                </a:solidFill>
              </a:rPr>
              <a:t>: diffusion of specific particles </a:t>
            </a:r>
            <a:r>
              <a:rPr lang="en-US" sz="2800" b="1" dirty="0">
                <a:solidFill>
                  <a:srgbClr val="FFFF00"/>
                </a:solidFill>
              </a:rPr>
              <a:t>through transport proteins</a:t>
            </a:r>
            <a:r>
              <a:rPr lang="en-US" sz="2800" dirty="0">
                <a:solidFill>
                  <a:srgbClr val="FFFF00"/>
                </a:solidFill>
              </a:rPr>
              <a:t> found in the membrane </a:t>
            </a:r>
          </a:p>
          <a:p>
            <a:pPr marL="762000" lvl="1" indent="-304800">
              <a:lnSpc>
                <a:spcPct val="90000"/>
              </a:lnSpc>
              <a:buFontTx/>
              <a:buAutoNum type="alphaLcPeriod"/>
            </a:pPr>
            <a:r>
              <a:rPr lang="en-US" dirty="0">
                <a:solidFill>
                  <a:srgbClr val="FFFF00"/>
                </a:solidFill>
              </a:rPr>
              <a:t>Transport Proteins are </a:t>
            </a:r>
            <a:r>
              <a:rPr lang="en-US" u="sng" dirty="0">
                <a:solidFill>
                  <a:srgbClr val="FFFF00"/>
                </a:solidFill>
              </a:rPr>
              <a:t>specific</a:t>
            </a:r>
            <a:r>
              <a:rPr lang="en-US" dirty="0">
                <a:solidFill>
                  <a:srgbClr val="FFFF00"/>
                </a:solidFill>
              </a:rPr>
              <a:t> – they “select” only certain molecules  to cross the membrane</a:t>
            </a:r>
          </a:p>
          <a:p>
            <a:pPr marL="762000" lvl="1" indent="-304800">
              <a:lnSpc>
                <a:spcPct val="90000"/>
              </a:lnSpc>
              <a:buFontTx/>
              <a:buAutoNum type="alphaLcPeriod"/>
            </a:pPr>
            <a:r>
              <a:rPr lang="en-US" dirty="0"/>
              <a:t>Transports larger or charged molecules</a:t>
            </a:r>
          </a:p>
        </p:txBody>
      </p:sp>
      <p:pic>
        <p:nvPicPr>
          <p:cNvPr id="36869" name="Picture 5" descr="diffuse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371600"/>
            <a:ext cx="3962400" cy="1981200"/>
          </a:xfrm>
          <a:noFill/>
          <a:ln/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181600" y="3352800"/>
            <a:ext cx="19812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Facilitated diffusion</a:t>
            </a:r>
            <a:r>
              <a:rPr lang="en-US" sz="2800" b="1"/>
              <a:t> </a:t>
            </a:r>
            <a:r>
              <a:rPr lang="en-US" sz="2400" b="1">
                <a:solidFill>
                  <a:srgbClr val="FFF597"/>
                </a:solidFill>
              </a:rPr>
              <a:t>(Channel Protein)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634288" y="3429000"/>
            <a:ext cx="15097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Diffusion </a:t>
            </a:r>
            <a:r>
              <a:rPr lang="en-US" sz="2400" b="1">
                <a:solidFill>
                  <a:srgbClr val="FFF597"/>
                </a:solidFill>
              </a:rPr>
              <a:t>(Lipid Bilayer)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381000"/>
            <a:ext cx="61722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chemeClr val="tx2"/>
                </a:solidFill>
              </a:rPr>
              <a:t>Passive Transport</a:t>
            </a:r>
            <a:r>
              <a:rPr lang="en-US" sz="4000">
                <a:solidFill>
                  <a:schemeClr val="tx2"/>
                </a:solidFill>
              </a:rPr>
              <a:t>: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2. </a:t>
            </a:r>
            <a:r>
              <a:rPr lang="en-US" sz="4000" u="sng">
                <a:solidFill>
                  <a:schemeClr val="tx2"/>
                </a:solidFill>
              </a:rPr>
              <a:t>Facilitated Diffusion</a:t>
            </a:r>
          </a:p>
        </p:txBody>
      </p:sp>
      <p:pic>
        <p:nvPicPr>
          <p:cNvPr id="36875" name="Picture 11" descr="facil-diffusion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953000"/>
            <a:ext cx="1924050" cy="1562100"/>
          </a:xfrm>
          <a:prstGeom prst="rect">
            <a:avLst/>
          </a:prstGeom>
          <a:noFill/>
        </p:spPr>
      </p:pic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181600" y="6477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597"/>
                </a:solidFill>
              </a:rPr>
              <a:t>Carrier Protein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943600" y="838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8229600" y="838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5" autoUpdateAnimBg="0"/>
      <p:bldP spid="36870" grpId="0" autoUpdateAnimBg="0"/>
      <p:bldP spid="36871" grpId="0" autoUpdateAnimBg="0"/>
      <p:bldP spid="36876" grpId="0" autoUpdateAnimBg="0"/>
      <p:bldP spid="36877" grpId="0"/>
      <p:bldP spid="368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4" name="Group 16"/>
          <p:cNvGrpSpPr>
            <a:grpSpLocks/>
          </p:cNvGrpSpPr>
          <p:nvPr/>
        </p:nvGrpSpPr>
        <p:grpSpPr bwMode="auto">
          <a:xfrm>
            <a:off x="3784600" y="1670050"/>
            <a:ext cx="2816225" cy="3748088"/>
            <a:chOff x="2384" y="1052"/>
            <a:chExt cx="1774" cy="2361"/>
          </a:xfrm>
        </p:grpSpPr>
        <p:pic>
          <p:nvPicPr>
            <p:cNvPr id="3789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84" y="1052"/>
              <a:ext cx="1774" cy="2361"/>
            </a:xfrm>
            <a:prstGeom prst="rect">
              <a:avLst/>
            </a:prstGeom>
            <a:noFill/>
          </p:spPr>
        </p:pic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3456" y="2256"/>
              <a:ext cx="528" cy="8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F597"/>
                </a:solidFill>
              </a:rPr>
              <a:t>High </a:t>
            </a:r>
            <a:r>
              <a:rPr lang="en-US" sz="2400"/>
              <a:t>Concentration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322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F597"/>
                </a:solidFill>
              </a:rPr>
              <a:t>Low </a:t>
            </a:r>
            <a:r>
              <a:rPr lang="en-US" sz="2400"/>
              <a:t>Concentration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233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Cell  Membrane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486400" y="1028700"/>
            <a:ext cx="1328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/>
              <a:t>Glucose</a:t>
            </a:r>
          </a:p>
          <a:p>
            <a:pPr>
              <a:lnSpc>
                <a:spcPct val="80000"/>
              </a:lnSpc>
            </a:pPr>
            <a:r>
              <a:rPr lang="en-US" sz="2000"/>
              <a:t>molecules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889625" y="4554538"/>
            <a:ext cx="8048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/>
              <a:t>Protein</a:t>
            </a:r>
          </a:p>
          <a:p>
            <a:pPr>
              <a:lnSpc>
                <a:spcPct val="80000"/>
              </a:lnSpc>
            </a:pPr>
            <a:r>
              <a:rPr lang="en-US" sz="1400"/>
              <a:t>channel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0" y="2286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Passive Transport:  </a:t>
            </a:r>
            <a:r>
              <a:rPr lang="en-US" sz="3200" u="sng">
                <a:solidFill>
                  <a:schemeClr val="tx2"/>
                </a:solidFill>
              </a:rPr>
              <a:t>2. Facilitated Diffusion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819400" y="5486400"/>
            <a:ext cx="190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597"/>
                </a:solidFill>
              </a:rPr>
              <a:t>Transport Protein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3962400" y="3886200"/>
            <a:ext cx="1066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1676400" y="2590800"/>
            <a:ext cx="0" cy="1981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1143000" y="5791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Through a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0" y="1524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Cellular Transport From a-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810000" y="1676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High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638800" y="46482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Low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6629400" y="2362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hlinkClick r:id="rId4"/>
              </a:rPr>
              <a:t>Channel Proteins</a:t>
            </a:r>
            <a:r>
              <a:rPr lang="en-US" sz="2000"/>
              <a:t> animations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  <p:bldP spid="37900" grpId="0"/>
      <p:bldP spid="37902" grpId="0" animBg="1"/>
      <p:bldP spid="37905" grpId="0"/>
      <p:bldP spid="37907" grpId="0"/>
      <p:bldP spid="379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876800" cy="3200400"/>
          </a:xfrm>
          <a:ln>
            <a:solidFill>
              <a:schemeClr val="tx1"/>
            </a:solidFill>
          </a:ln>
        </p:spPr>
        <p:txBody>
          <a:bodyPr/>
          <a:lstStyle/>
          <a:p>
            <a:pPr marL="304800" indent="-304800"/>
            <a:r>
              <a:rPr lang="en-US" dirty="0">
                <a:solidFill>
                  <a:schemeClr val="folHlink"/>
                </a:solidFill>
              </a:rPr>
              <a:t>3</a:t>
            </a:r>
            <a:r>
              <a:rPr lang="en-US" dirty="0">
                <a:solidFill>
                  <a:srgbClr val="FFFF00"/>
                </a:solidFill>
              </a:rPr>
              <a:t>.</a:t>
            </a:r>
            <a:r>
              <a:rPr lang="en-US" b="1" dirty="0">
                <a:solidFill>
                  <a:srgbClr val="FFFF00"/>
                </a:solidFill>
              </a:rPr>
              <a:t>Osmosis</a:t>
            </a:r>
            <a:r>
              <a:rPr lang="en-US" dirty="0">
                <a:solidFill>
                  <a:srgbClr val="FFFF00"/>
                </a:solidFill>
              </a:rPr>
              <a:t>:  diffusion of </a:t>
            </a:r>
            <a:r>
              <a:rPr lang="en-US" i="1" dirty="0">
                <a:solidFill>
                  <a:srgbClr val="FFFF00"/>
                </a:solidFill>
              </a:rPr>
              <a:t>water</a:t>
            </a:r>
            <a:r>
              <a:rPr lang="en-US" dirty="0">
                <a:solidFill>
                  <a:srgbClr val="FFFF00"/>
                </a:solidFill>
              </a:rPr>
              <a:t> through a selectively permeable membrane</a:t>
            </a:r>
          </a:p>
          <a:p>
            <a:pPr marL="304800" indent="-304800"/>
            <a:r>
              <a:rPr lang="en-US" dirty="0">
                <a:solidFill>
                  <a:srgbClr val="FFFF00"/>
                </a:solidFill>
              </a:rPr>
              <a:t>Water moves from high to low concentrations</a:t>
            </a:r>
            <a:endParaRPr lang="en-US" i="1" dirty="0">
              <a:solidFill>
                <a:srgbClr val="FFFF00"/>
              </a:solidFill>
            </a:endParaRPr>
          </a:p>
          <a:p>
            <a:pPr marL="762000" lvl="1" indent="-304800">
              <a:buFontTx/>
              <a:buAutoNum type="alphaLcPeriod"/>
            </a:pPr>
            <a:endParaRPr lang="en-US" sz="3200" dirty="0"/>
          </a:p>
          <a:p>
            <a:pPr marL="762000" lvl="1" indent="-304800">
              <a:buFontTx/>
              <a:buNone/>
            </a:pPr>
            <a:endParaRPr lang="en-US" sz="3200" dirty="0"/>
          </a:p>
        </p:txBody>
      </p:sp>
      <p:pic>
        <p:nvPicPr>
          <p:cNvPr id="41989" name="Picture 5" descr="osmosis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371600"/>
            <a:ext cx="3775075" cy="2808288"/>
          </a:xfrm>
          <a:noFill/>
          <a:ln/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410200" y="4495800"/>
            <a:ext cx="33686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Water moves freely through pores.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Solute (green) to large to move across.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705600" y="3810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400">
                <a:hlinkClick r:id="rId4"/>
              </a:rPr>
              <a:t>Osmosis</a:t>
            </a:r>
            <a:r>
              <a:rPr lang="en-US" sz="2400"/>
              <a:t> animation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381000"/>
            <a:ext cx="61722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>
                <a:solidFill>
                  <a:schemeClr val="tx2"/>
                </a:solidFill>
              </a:rPr>
              <a:t>Passive Transport: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3. </a:t>
            </a:r>
            <a:r>
              <a:rPr lang="en-US" sz="4000" b="1" u="sng">
                <a:solidFill>
                  <a:schemeClr val="tx2"/>
                </a:solidFill>
              </a:rPr>
              <a:t>Osmosis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5" autoUpdateAnimBg="0"/>
      <p:bldP spid="4199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Active Transport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1460500"/>
            <a:ext cx="9144000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cell </a:t>
            </a:r>
            <a:r>
              <a:rPr lang="en-US" sz="3200" b="1" dirty="0">
                <a:solidFill>
                  <a:srgbClr val="FFFF00"/>
                </a:solidFill>
              </a:rPr>
              <a:t>uses energy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actively moves molecules to where they are needed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Movement  </a:t>
            </a:r>
            <a:r>
              <a:rPr lang="en-US" sz="3200" b="1" dirty="0">
                <a:solidFill>
                  <a:srgbClr val="FFFF00"/>
                </a:solidFill>
              </a:rPr>
              <a:t>from an area of </a:t>
            </a:r>
            <a:r>
              <a:rPr lang="en-US" sz="3200" b="1" u="sng" dirty="0">
                <a:solidFill>
                  <a:srgbClr val="FFFF00"/>
                </a:solidFill>
              </a:rPr>
              <a:t>low</a:t>
            </a:r>
            <a:r>
              <a:rPr lang="en-US" sz="3200" b="1" dirty="0">
                <a:solidFill>
                  <a:srgbClr val="FFFF00"/>
                </a:solidFill>
              </a:rPr>
              <a:t> concentration to an area of </a:t>
            </a:r>
            <a:r>
              <a:rPr lang="en-US" sz="3200" b="1" u="sng" dirty="0">
                <a:solidFill>
                  <a:srgbClr val="FFFF00"/>
                </a:solidFill>
              </a:rPr>
              <a:t>high </a:t>
            </a:r>
            <a:r>
              <a:rPr lang="en-US" sz="3200" b="1" dirty="0">
                <a:solidFill>
                  <a:srgbClr val="FFFF00"/>
                </a:solidFill>
              </a:rPr>
              <a:t>concentration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4000" b="1" dirty="0">
                <a:solidFill>
                  <a:srgbClr val="FFFF00"/>
                </a:solidFill>
              </a:rPr>
              <a:t>(Low </a:t>
            </a:r>
            <a:r>
              <a:rPr lang="en-US" sz="4000" b="1" dirty="0">
                <a:solidFill>
                  <a:srgbClr val="FFFF00"/>
                </a:solidFill>
                <a:sym typeface="Wingdings" pitchFamily="2" charset="2"/>
              </a:rPr>
              <a:t> High)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200" dirty="0" smtClean="0">
                <a:solidFill>
                  <a:schemeClr val="tx2"/>
                </a:solidFill>
                <a:sym typeface="Wingdings" pitchFamily="2" charset="2"/>
              </a:rPr>
              <a:t>Two Types of active transport</a:t>
            </a:r>
            <a:r>
              <a:rPr lang="en-US" sz="3200" dirty="0" smtClean="0">
                <a:sym typeface="Wingdings" pitchFamily="2" charset="2"/>
              </a:rPr>
              <a:t>:</a:t>
            </a:r>
            <a:endParaRPr lang="en-US" sz="3200" dirty="0">
              <a:sym typeface="Wingdings" pitchFamily="2" charset="2"/>
            </a:endParaRPr>
          </a:p>
          <a:p>
            <a:endParaRPr lang="en-US" sz="3200" dirty="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153400" cy="550863"/>
          </a:xfrm>
        </p:spPr>
        <p:txBody>
          <a:bodyPr/>
          <a:lstStyle/>
          <a:p>
            <a:r>
              <a:rPr lang="en-US" sz="4000" dirty="0"/>
              <a:t>Types of Active </a:t>
            </a:r>
            <a:r>
              <a:rPr lang="en-US" sz="4000" dirty="0" smtClean="0"/>
              <a:t>Transport – draw this in blank space</a:t>
            </a:r>
            <a:endParaRPr lang="en-US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5068888" cy="5133975"/>
          </a:xfrm>
          <a:ln>
            <a:solidFill>
              <a:schemeClr val="tx1"/>
            </a:solidFill>
          </a:ln>
        </p:spPr>
        <p:txBody>
          <a:bodyPr/>
          <a:lstStyle/>
          <a:p>
            <a:pPr marL="533400" indent="-533400"/>
            <a:r>
              <a:rPr lang="en-US" dirty="0" smtClean="0">
                <a:solidFill>
                  <a:srgbClr val="FFFF00"/>
                </a:solidFill>
              </a:rPr>
              <a:t>1.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Endocytosis</a:t>
            </a:r>
            <a:r>
              <a:rPr lang="en-US" sz="2800" dirty="0">
                <a:solidFill>
                  <a:srgbClr val="FFFF00"/>
                </a:solidFill>
              </a:rPr>
              <a:t>:  taking bulky material into a cell </a:t>
            </a:r>
          </a:p>
          <a:p>
            <a:pPr marL="914400" lvl="1" indent="-457200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Uses energy</a:t>
            </a:r>
          </a:p>
          <a:p>
            <a:pPr marL="914400" lvl="1" indent="-457200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Cell membrane in-folds around food particle</a:t>
            </a:r>
          </a:p>
          <a:p>
            <a:pPr marL="914400" lvl="1" indent="-457200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“</a:t>
            </a:r>
            <a:r>
              <a:rPr lang="en-US" i="1" dirty="0">
                <a:solidFill>
                  <a:srgbClr val="FFFF00"/>
                </a:solidFill>
              </a:rPr>
              <a:t>cell eating</a:t>
            </a:r>
            <a:r>
              <a:rPr lang="en-US" dirty="0">
                <a:solidFill>
                  <a:srgbClr val="FFFF00"/>
                </a:solidFill>
              </a:rPr>
              <a:t>”</a:t>
            </a:r>
          </a:p>
          <a:p>
            <a:pPr marL="914400" lvl="1" indent="-457200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forms food vacuole &amp; digests food</a:t>
            </a:r>
          </a:p>
          <a:p>
            <a:pPr marL="914400" lvl="1" indent="-457200"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This is how white blood cells eat bacteria!</a:t>
            </a:r>
          </a:p>
        </p:txBody>
      </p:sp>
      <p:pic>
        <p:nvPicPr>
          <p:cNvPr id="46085" name="Picture 5" descr="endocytosi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524000"/>
            <a:ext cx="3738563" cy="1219200"/>
          </a:xfrm>
          <a:noFill/>
          <a:ln/>
        </p:spPr>
      </p:pic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5181600" y="3886200"/>
            <a:ext cx="3733800" cy="2362200"/>
            <a:chOff x="2928" y="569"/>
            <a:chExt cx="2784" cy="1720"/>
          </a:xfrm>
        </p:grpSpPr>
        <p:pic>
          <p:nvPicPr>
            <p:cNvPr id="46089" name="Picture 9" descr="phago"/>
            <p:cNvPicPr>
              <a:picLocks noChangeAspect="1" noChangeArrowheads="1"/>
            </p:cNvPicPr>
            <p:nvPr/>
          </p:nvPicPr>
          <p:blipFill>
            <a:blip r:embed="rId4" cstate="print"/>
            <a:srcRect l="16278" t="1837" b="20204"/>
            <a:stretch>
              <a:fillRect/>
            </a:stretch>
          </p:blipFill>
          <p:spPr bwMode="auto">
            <a:xfrm>
              <a:off x="2939" y="569"/>
              <a:ext cx="2773" cy="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2928" y="1536"/>
              <a:ext cx="384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6477000" y="914400"/>
            <a:ext cx="68580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010400" cy="550863"/>
          </a:xfrm>
        </p:spPr>
        <p:txBody>
          <a:bodyPr/>
          <a:lstStyle/>
          <a:p>
            <a:r>
              <a:rPr lang="en-US" sz="4000"/>
              <a:t>Types of Active Transport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09713"/>
            <a:ext cx="5486400" cy="5348287"/>
          </a:xfrm>
          <a:ln>
            <a:solidFill>
              <a:schemeClr val="tx1"/>
            </a:solidFill>
          </a:ln>
        </p:spPr>
        <p:txBody>
          <a:bodyPr/>
          <a:lstStyle/>
          <a:p>
            <a:pPr marL="304800" indent="-304800">
              <a:lnSpc>
                <a:spcPct val="90000"/>
              </a:lnSpc>
              <a:buFontTx/>
              <a:buNone/>
            </a:pPr>
            <a:r>
              <a:rPr lang="en-US" dirty="0"/>
              <a:t>3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b="1" dirty="0">
                <a:solidFill>
                  <a:srgbClr val="FFFF00"/>
                </a:solidFill>
              </a:rPr>
              <a:t>Exocytosis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sz="3600" dirty="0">
                <a:solidFill>
                  <a:srgbClr val="FFFF00"/>
                </a:solidFill>
              </a:rPr>
              <a:t>Forces material out of cell</a:t>
            </a:r>
            <a:r>
              <a:rPr lang="en-US" dirty="0">
                <a:solidFill>
                  <a:srgbClr val="FFFF00"/>
                </a:solidFill>
              </a:rPr>
              <a:t> in bulk</a:t>
            </a:r>
          </a:p>
          <a:p>
            <a:pPr marL="762000" lvl="1" indent="-304800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FF00"/>
                </a:solidFill>
              </a:rPr>
              <a:t>membrane surrounding the material fuses with cell membrane</a:t>
            </a:r>
            <a:endParaRPr lang="en-US" sz="3200" dirty="0">
              <a:solidFill>
                <a:srgbClr val="FFFF00"/>
              </a:solidFill>
            </a:endParaRPr>
          </a:p>
          <a:p>
            <a:pPr marL="762000" lvl="1" indent="-304800">
              <a:lnSpc>
                <a:spcPct val="90000"/>
              </a:lnSpc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Cell changes shape – requires energy</a:t>
            </a:r>
          </a:p>
          <a:p>
            <a:pPr marL="762000" lvl="1" indent="-304800">
              <a:lnSpc>
                <a:spcPct val="90000"/>
              </a:lnSpc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EX:  Hormones or wastes released from cell</a:t>
            </a:r>
          </a:p>
        </p:txBody>
      </p:sp>
      <p:pic>
        <p:nvPicPr>
          <p:cNvPr id="47109" name="Picture 5" descr="exocytosis 2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2819400"/>
            <a:ext cx="2476500" cy="2476500"/>
          </a:xfrm>
          <a:noFill/>
          <a:ln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Effects of Osmosis on Life</a:t>
            </a:r>
            <a:br>
              <a:rPr lang="en-US" sz="4000"/>
            </a:br>
            <a:endParaRPr lang="en-US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>
                <a:solidFill>
                  <a:srgbClr val="FFF597"/>
                </a:solidFill>
              </a:rPr>
              <a:t>Osmosis</a:t>
            </a:r>
            <a:r>
              <a:rPr lang="en-US"/>
              <a:t>- diffusion of water through a selectively permeable membrane</a:t>
            </a:r>
          </a:p>
          <a:p>
            <a:endParaRPr lang="en-US"/>
          </a:p>
          <a:p>
            <a:endParaRPr lang="en-US" sz="1000"/>
          </a:p>
          <a:p>
            <a:r>
              <a:rPr lang="en-US" b="1"/>
              <a:t>Water is so small and there is so much of it the cell can’t control it’s movement through the cell membrane.</a:t>
            </a:r>
          </a:p>
          <a:p>
            <a:pPr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858000" cy="550863"/>
          </a:xfrm>
        </p:spPr>
        <p:txBody>
          <a:bodyPr/>
          <a:lstStyle/>
          <a:p>
            <a:r>
              <a:rPr lang="en-US" sz="4800"/>
              <a:t>About Cell Membranes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54102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marL="304800" indent="-3048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cells have a cell membrane</a:t>
            </a:r>
          </a:p>
          <a:p>
            <a:pPr marL="304800" indent="-304800">
              <a:lnSpc>
                <a:spcPct val="90000"/>
              </a:lnSpc>
              <a:buFontTx/>
              <a:buAutoNum type="arabicPeriod"/>
            </a:pPr>
            <a:r>
              <a:rPr lang="en-US" b="1" u="sng" dirty="0">
                <a:solidFill>
                  <a:srgbClr val="FFFF00"/>
                </a:solidFill>
              </a:rPr>
              <a:t>Functions</a:t>
            </a:r>
            <a:r>
              <a:rPr lang="en-US" dirty="0">
                <a:solidFill>
                  <a:srgbClr val="FFF597"/>
                </a:solidFill>
              </a:rPr>
              <a:t>:</a:t>
            </a:r>
            <a:r>
              <a:rPr lang="en-US" dirty="0"/>
              <a:t>  </a:t>
            </a:r>
          </a:p>
          <a:p>
            <a:pPr marL="762000" lvl="1" indent="-304800">
              <a:lnSpc>
                <a:spcPct val="90000"/>
              </a:lnSpc>
              <a:buFontTx/>
              <a:buAutoNum type="alphaLcPeriod"/>
            </a:pPr>
            <a:r>
              <a:rPr lang="en-US" sz="3200" dirty="0">
                <a:solidFill>
                  <a:srgbClr val="FFFF00"/>
                </a:solidFill>
              </a:rPr>
              <a:t>Controls what enters and exits the cell to maintain an internal balance called </a:t>
            </a:r>
            <a:r>
              <a:rPr lang="en-US" sz="3200" b="1" u="sng" dirty="0">
                <a:solidFill>
                  <a:srgbClr val="FFFF00"/>
                </a:solidFill>
              </a:rPr>
              <a:t>homeostasis</a:t>
            </a:r>
            <a:endParaRPr lang="en-US" sz="3200" dirty="0">
              <a:solidFill>
                <a:srgbClr val="FFFF00"/>
              </a:solidFill>
            </a:endParaRPr>
          </a:p>
          <a:p>
            <a:pPr marL="762000" lvl="1" indent="-304800">
              <a:lnSpc>
                <a:spcPct val="90000"/>
              </a:lnSpc>
              <a:buFontTx/>
              <a:buAutoNum type="alphaLcPeriod"/>
            </a:pPr>
            <a:r>
              <a:rPr lang="en-US" sz="3200" dirty="0">
                <a:solidFill>
                  <a:srgbClr val="FFFF00"/>
                </a:solidFill>
              </a:rPr>
              <a:t>Provides protection and support for the cell</a:t>
            </a:r>
          </a:p>
        </p:txBody>
      </p:sp>
      <p:pic>
        <p:nvPicPr>
          <p:cNvPr id="26629" name="Picture 5" descr="real cell membran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70563" y="1905000"/>
            <a:ext cx="3373437" cy="2857500"/>
          </a:xfrm>
          <a:noFill/>
          <a:ln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54725" y="5229225"/>
            <a:ext cx="2297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TEM picture of a real cell membrane.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  <p:bldP spid="266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55626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marL="304800" indent="-304800">
              <a:buFontTx/>
              <a:buAutoNum type="arabicPeriod" startAt="3"/>
            </a:pPr>
            <a:r>
              <a:rPr lang="en-US" dirty="0">
                <a:solidFill>
                  <a:srgbClr val="FFFF00"/>
                </a:solidFill>
              </a:rPr>
              <a:t>Structure of cell membrane</a:t>
            </a:r>
          </a:p>
          <a:p>
            <a:pPr marL="304800" indent="-304800">
              <a:buFontTx/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a) Lipid </a:t>
            </a:r>
            <a:r>
              <a:rPr lang="en-US" sz="3600" b="1" i="1" dirty="0">
                <a:solidFill>
                  <a:srgbClr val="FFFF00"/>
                </a:solidFill>
              </a:rPr>
              <a:t>Bilayer</a:t>
            </a:r>
            <a:r>
              <a:rPr lang="en-US" sz="3600" dirty="0">
                <a:solidFill>
                  <a:srgbClr val="FFFF00"/>
                </a:solidFill>
              </a:rPr>
              <a:t> -2 layers of phospholipids</a:t>
            </a:r>
          </a:p>
          <a:p>
            <a:pPr lvl="1"/>
            <a:r>
              <a:rPr lang="en-US" sz="3200" dirty="0"/>
              <a:t>Phosphate head is </a:t>
            </a:r>
            <a:r>
              <a:rPr lang="en-US" sz="3200" i="1" dirty="0">
                <a:solidFill>
                  <a:srgbClr val="FFF597"/>
                </a:solidFill>
              </a:rPr>
              <a:t>polar</a:t>
            </a:r>
            <a:r>
              <a:rPr lang="en-US" sz="3200" dirty="0"/>
              <a:t> (water loving)</a:t>
            </a:r>
          </a:p>
          <a:p>
            <a:pPr lvl="1"/>
            <a:r>
              <a:rPr lang="en-US" sz="3200" dirty="0"/>
              <a:t>Fatty acid tails </a:t>
            </a:r>
            <a:r>
              <a:rPr lang="en-US" sz="3200" i="1" dirty="0">
                <a:solidFill>
                  <a:srgbClr val="FFF597"/>
                </a:solidFill>
              </a:rPr>
              <a:t>non-polar</a:t>
            </a:r>
            <a:r>
              <a:rPr lang="en-US" sz="3200" dirty="0">
                <a:solidFill>
                  <a:srgbClr val="FFF597"/>
                </a:solidFill>
              </a:rPr>
              <a:t> </a:t>
            </a:r>
            <a:r>
              <a:rPr lang="en-US" sz="3200" dirty="0"/>
              <a:t>(water fearing)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b).Proteins </a:t>
            </a:r>
            <a:r>
              <a:rPr lang="en-US" sz="3200" dirty="0">
                <a:solidFill>
                  <a:srgbClr val="FFFF00"/>
                </a:solidFill>
              </a:rPr>
              <a:t>embedded in membrane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550863"/>
          </a:xfrm>
          <a:noFill/>
          <a:ln/>
        </p:spPr>
        <p:txBody>
          <a:bodyPr/>
          <a:lstStyle/>
          <a:p>
            <a:r>
              <a:rPr lang="en-US" sz="3600"/>
              <a:t>About Cell Membranes (continued)</a:t>
            </a:r>
          </a:p>
        </p:txBody>
      </p:sp>
      <p:pic>
        <p:nvPicPr>
          <p:cNvPr id="27653" name="Picture 5" descr="phospholipid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48400" y="838200"/>
            <a:ext cx="1722438" cy="2133600"/>
          </a:xfrm>
          <a:noFill/>
          <a:ln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962400"/>
            <a:ext cx="3227388" cy="1484313"/>
          </a:xfrm>
          <a:prstGeom prst="rect">
            <a:avLst/>
          </a:prstGeom>
          <a:noFill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0" y="31242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Phospholipid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096000" y="55626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Lipid Bilayer</a:t>
            </a:r>
          </a:p>
        </p:txBody>
      </p:sp>
      <p:pic>
        <p:nvPicPr>
          <p:cNvPr id="27658" name="Picture 10" descr="3"/>
          <p:cNvPicPr>
            <a:picLocks noChangeAspect="1" noChangeArrowheads="1"/>
          </p:cNvPicPr>
          <p:nvPr/>
        </p:nvPicPr>
        <p:blipFill>
          <a:blip r:embed="rId5" cstate="print"/>
          <a:srcRect l="19200" r="60001"/>
          <a:stretch>
            <a:fillRect/>
          </a:stretch>
        </p:blipFill>
        <p:spPr bwMode="auto">
          <a:xfrm>
            <a:off x="8153400" y="685800"/>
            <a:ext cx="736600" cy="23622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 bldLvl="5" autoUpdateAnimBg="0"/>
      <p:bldP spid="27656" grpId="0"/>
      <p:bldP spid="276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738563"/>
            <a:ext cx="6781800" cy="2967037"/>
          </a:xfrm>
          <a:prstGeom prst="rect">
            <a:avLst/>
          </a:prstGeom>
          <a:noFill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47800" y="6019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Proteins</a:t>
            </a: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52400" y="304800"/>
            <a:ext cx="5867400" cy="3308350"/>
            <a:chOff x="240" y="96"/>
            <a:chExt cx="3835" cy="2180"/>
          </a:xfrm>
        </p:grpSpPr>
        <p:pic>
          <p:nvPicPr>
            <p:cNvPr id="4101" name="Picture 5" descr="3"/>
            <p:cNvPicPr>
              <a:picLocks noChangeAspect="1" noChangeArrowheads="1"/>
            </p:cNvPicPr>
            <p:nvPr/>
          </p:nvPicPr>
          <p:blipFill>
            <a:blip r:embed="rId4" cstate="print"/>
            <a:srcRect l="1199" t="21600" r="51601" b="21600"/>
            <a:stretch>
              <a:fillRect/>
            </a:stretch>
          </p:blipFill>
          <p:spPr bwMode="auto">
            <a:xfrm>
              <a:off x="240" y="96"/>
              <a:ext cx="2500" cy="2180"/>
            </a:xfrm>
            <a:prstGeom prst="rect">
              <a:avLst/>
            </a:prstGeom>
            <a:noFill/>
          </p:spPr>
        </p:pic>
        <p:pic>
          <p:nvPicPr>
            <p:cNvPr id="4105" name="Picture 9" descr="3"/>
            <p:cNvPicPr>
              <a:picLocks noChangeAspect="1" noChangeArrowheads="1"/>
            </p:cNvPicPr>
            <p:nvPr/>
          </p:nvPicPr>
          <p:blipFill>
            <a:blip r:embed="rId4" cstate="print"/>
            <a:srcRect l="72000" t="21600" b="21600"/>
            <a:stretch>
              <a:fillRect/>
            </a:stretch>
          </p:blipFill>
          <p:spPr bwMode="auto">
            <a:xfrm>
              <a:off x="2592" y="96"/>
              <a:ext cx="1483" cy="2180"/>
            </a:xfrm>
            <a:prstGeom prst="rect">
              <a:avLst/>
            </a:prstGeom>
            <a:noFill/>
          </p:spPr>
        </p:pic>
      </p:grp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3276600" y="914400"/>
            <a:ext cx="609600" cy="533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886200" y="3048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Polar heads </a:t>
            </a:r>
            <a:r>
              <a:rPr lang="en-US" sz="2800" b="1">
                <a:solidFill>
                  <a:srgbClr val="993366"/>
                </a:solidFill>
              </a:rPr>
              <a:t>love water</a:t>
            </a:r>
            <a:r>
              <a:rPr lang="en-US" sz="2800">
                <a:solidFill>
                  <a:schemeClr val="bg2"/>
                </a:solidFill>
              </a:rPr>
              <a:t> &amp; dissolve.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3429000" y="2209800"/>
            <a:ext cx="60960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038600" y="22860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Non-polar tails </a:t>
            </a:r>
            <a:r>
              <a:rPr lang="en-US" sz="2800" b="1">
                <a:solidFill>
                  <a:srgbClr val="993366"/>
                </a:solidFill>
              </a:rPr>
              <a:t>hide from water</a:t>
            </a:r>
            <a:r>
              <a:rPr lang="en-US" sz="28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676400" y="5562600"/>
            <a:ext cx="76200" cy="457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2895600" y="5562600"/>
            <a:ext cx="304800" cy="685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H="1">
            <a:off x="2590800" y="4114800"/>
            <a:ext cx="914400" cy="76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505200" y="3810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Carbohydrate cell markers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943600" y="228600"/>
            <a:ext cx="320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Fluid Mosaic Model of the cell membrane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8" grpId="0" animBg="1"/>
      <p:bldP spid="4109" grpId="0"/>
      <p:bldP spid="4110" grpId="0" animBg="1"/>
      <p:bldP spid="4111" grpId="0"/>
      <p:bldP spid="4113" grpId="0" animBg="1"/>
      <p:bldP spid="4114" grpId="0" animBg="1"/>
      <p:bldP spid="4115" grpId="0" animBg="1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19188"/>
            <a:ext cx="8991600" cy="223361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304800" indent="-304800"/>
            <a:r>
              <a:rPr lang="en-US" dirty="0">
                <a:solidFill>
                  <a:srgbClr val="FFFF00"/>
                </a:solidFill>
              </a:rPr>
              <a:t>4. Cell membranes have pores (holes) in it</a:t>
            </a:r>
          </a:p>
          <a:p>
            <a:pPr marL="762000" lvl="1" indent="-304800">
              <a:buFontTx/>
              <a:buAutoNum type="alphaLcPeriod"/>
            </a:pPr>
            <a:r>
              <a:rPr lang="en-US" sz="3200" b="1" dirty="0">
                <a:solidFill>
                  <a:srgbClr val="FFFF00"/>
                </a:solidFill>
              </a:rPr>
              <a:t>Selectively permeable</a:t>
            </a:r>
            <a:r>
              <a:rPr lang="en-US" sz="3200" dirty="0">
                <a:solidFill>
                  <a:srgbClr val="FFFF00"/>
                </a:solidFill>
              </a:rPr>
              <a:t>:  Allows some molecules in and keeps other molecules out</a:t>
            </a:r>
          </a:p>
          <a:p>
            <a:pPr marL="762000" lvl="1" indent="-304800">
              <a:buFontTx/>
              <a:buAutoNum type="alphaLcPeriod"/>
            </a:pPr>
            <a:r>
              <a:rPr lang="en-US" sz="3200" dirty="0"/>
              <a:t>The structure helps it be selective!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28613"/>
            <a:ext cx="8153400" cy="550862"/>
          </a:xfrm>
          <a:noFill/>
          <a:ln/>
        </p:spPr>
        <p:txBody>
          <a:bodyPr/>
          <a:lstStyle/>
          <a:p>
            <a:r>
              <a:rPr lang="en-US" sz="4000"/>
              <a:t>About Cell Membranes (continued)</a:t>
            </a:r>
          </a:p>
        </p:txBody>
      </p:sp>
      <p:pic>
        <p:nvPicPr>
          <p:cNvPr id="28677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3581400"/>
            <a:ext cx="5719763" cy="3009900"/>
          </a:xfrm>
          <a:noFill/>
          <a:ln/>
        </p:spPr>
      </p:pic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2798763" y="5419725"/>
            <a:ext cx="623887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397125" y="60325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Pores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441575" y="5151438"/>
            <a:ext cx="36830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5" autoUpdateAnimBg="0"/>
      <p:bldP spid="286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05000"/>
            <a:ext cx="6919913" cy="3182938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124200" y="1371600"/>
            <a:ext cx="419100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Outside of cell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114800" y="5181600"/>
            <a:ext cx="2670322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Inside of cell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 (cytoplasm</a:t>
            </a:r>
            <a:r>
              <a:rPr lang="en-US" sz="32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2400" y="2819400"/>
            <a:ext cx="1672253" cy="89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Lipid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FFFF00"/>
                </a:solidFill>
              </a:rPr>
              <a:t> Bilayer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0" y="2590800"/>
            <a:ext cx="130333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3399"/>
                </a:solidFill>
              </a:rPr>
              <a:t>Proteins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286000" y="4343400"/>
            <a:ext cx="18081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003399"/>
                </a:solidFill>
              </a:rPr>
              <a:t>Transport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3399"/>
                </a:solidFill>
              </a:rPr>
              <a:t>Protein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324600" y="4572000"/>
            <a:ext cx="24034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003399"/>
                </a:solidFill>
              </a:rPr>
              <a:t>Phospholipids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781800" y="2209800"/>
            <a:ext cx="20335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3399"/>
                </a:solidFill>
              </a:rPr>
              <a:t>Carbohydrate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3399"/>
                </a:solidFill>
              </a:rPr>
              <a:t>chains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820681" y="33917"/>
            <a:ext cx="8305800" cy="109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2"/>
                </a:solidFill>
              </a:rPr>
              <a:t>DRAW THIS IN PICTURE IN THE BLANK RECTANGULAR BOX 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1438" y="6249988"/>
            <a:ext cx="95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Go to Section:</a:t>
            </a:r>
            <a:endParaRPr lang="en-US" sz="2400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04800" y="10668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54864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	</a:t>
            </a:r>
            <a:r>
              <a:rPr lang="en-US" sz="2400">
                <a:hlinkClick r:id="rId4"/>
              </a:rPr>
              <a:t>Animations </a:t>
            </a:r>
            <a:endParaRPr lang="en-US" sz="2400"/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	of membrane structure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00800" cy="762000"/>
          </a:xfrm>
        </p:spPr>
        <p:txBody>
          <a:bodyPr/>
          <a:lstStyle/>
          <a:p>
            <a:r>
              <a:rPr lang="en-US" sz="4000"/>
              <a:t>Types of Cellular Transport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pPr marL="609600" indent="-609600"/>
            <a:r>
              <a:rPr lang="en-US" b="1" u="sng" dirty="0"/>
              <a:t>Passive Transport</a:t>
            </a:r>
            <a:r>
              <a:rPr lang="en-US" dirty="0"/>
              <a:t> </a:t>
            </a:r>
          </a:p>
          <a:p>
            <a:pPr marL="609600" indent="-609600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cell doesn’t use </a:t>
            </a:r>
            <a:r>
              <a:rPr lang="en-US" dirty="0"/>
              <a:t>energy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Diffusion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Facilitated Diffusion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Osmosis</a:t>
            </a:r>
          </a:p>
          <a:p>
            <a:pPr marL="990600" lvl="1" indent="-533400">
              <a:buFontTx/>
              <a:buNone/>
            </a:pPr>
            <a:endParaRPr lang="en-US" sz="1400" dirty="0"/>
          </a:p>
          <a:p>
            <a:pPr marL="609600" indent="-609600"/>
            <a:r>
              <a:rPr lang="en-US" b="1" u="sng" dirty="0"/>
              <a:t>Active Transport</a:t>
            </a:r>
          </a:p>
          <a:p>
            <a:pPr marL="609600" indent="-609600">
              <a:buFontTx/>
              <a:buNone/>
            </a:pPr>
            <a:r>
              <a:rPr lang="en-US" dirty="0"/>
              <a:t>	cell does use energy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Protein Pumps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Endocytosis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Exocytosis</a:t>
            </a:r>
          </a:p>
        </p:txBody>
      </p:sp>
      <p:grpSp>
        <p:nvGrpSpPr>
          <p:cNvPr id="34897" name="Group 81"/>
          <p:cNvGrpSpPr>
            <a:grpSpLocks/>
          </p:cNvGrpSpPr>
          <p:nvPr/>
        </p:nvGrpSpPr>
        <p:grpSpPr bwMode="auto">
          <a:xfrm>
            <a:off x="4953000" y="4205288"/>
            <a:ext cx="3963988" cy="2652712"/>
            <a:chOff x="2880" y="2400"/>
            <a:chExt cx="2497" cy="1671"/>
          </a:xfrm>
        </p:grpSpPr>
        <p:grpSp>
          <p:nvGrpSpPr>
            <p:cNvPr id="34841" name="Group 25"/>
            <p:cNvGrpSpPr>
              <a:grpSpLocks/>
            </p:cNvGrpSpPr>
            <p:nvPr/>
          </p:nvGrpSpPr>
          <p:grpSpPr bwMode="auto">
            <a:xfrm>
              <a:off x="2880" y="2400"/>
              <a:ext cx="2497" cy="1671"/>
              <a:chOff x="2976" y="2400"/>
              <a:chExt cx="2497" cy="1671"/>
            </a:xfrm>
          </p:grpSpPr>
          <p:sp>
            <p:nvSpPr>
              <p:cNvPr id="34842" name="Oval 26"/>
              <p:cNvSpPr>
                <a:spLocks noChangeArrowheads="1"/>
              </p:cNvSpPr>
              <p:nvPr/>
            </p:nvSpPr>
            <p:spPr bwMode="auto">
              <a:xfrm>
                <a:off x="4560" y="36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43" name="Group 27"/>
              <p:cNvGrpSpPr>
                <a:grpSpLocks/>
              </p:cNvGrpSpPr>
              <p:nvPr/>
            </p:nvGrpSpPr>
            <p:grpSpPr bwMode="auto">
              <a:xfrm>
                <a:off x="2976" y="2400"/>
                <a:ext cx="2497" cy="1671"/>
                <a:chOff x="2976" y="2400"/>
                <a:chExt cx="2497" cy="1671"/>
              </a:xfrm>
            </p:grpSpPr>
            <p:sp>
              <p:nvSpPr>
                <p:cNvPr id="34844" name="Freeform 28"/>
                <p:cNvSpPr>
                  <a:spLocks/>
                </p:cNvSpPr>
                <p:nvPr/>
              </p:nvSpPr>
              <p:spPr bwMode="auto">
                <a:xfrm>
                  <a:off x="2976" y="2933"/>
                  <a:ext cx="1877" cy="827"/>
                </a:xfrm>
                <a:custGeom>
                  <a:avLst/>
                  <a:gdLst/>
                  <a:ahLst/>
                  <a:cxnLst>
                    <a:cxn ang="0">
                      <a:pos x="0" y="814"/>
                    </a:cxn>
                    <a:cxn ang="0">
                      <a:pos x="88" y="781"/>
                    </a:cxn>
                    <a:cxn ang="0">
                      <a:pos x="135" y="753"/>
                    </a:cxn>
                    <a:cxn ang="0">
                      <a:pos x="183" y="692"/>
                    </a:cxn>
                    <a:cxn ang="0">
                      <a:pos x="291" y="604"/>
                    </a:cxn>
                    <a:cxn ang="0">
                      <a:pos x="386" y="482"/>
                    </a:cxn>
                    <a:cxn ang="0">
                      <a:pos x="420" y="421"/>
                    </a:cxn>
                    <a:cxn ang="0">
                      <a:pos x="434" y="401"/>
                    </a:cxn>
                    <a:cxn ang="0">
                      <a:pos x="454" y="340"/>
                    </a:cxn>
                    <a:cxn ang="0">
                      <a:pos x="481" y="299"/>
                    </a:cxn>
                    <a:cxn ang="0">
                      <a:pos x="495" y="279"/>
                    </a:cxn>
                    <a:cxn ang="0">
                      <a:pos x="583" y="150"/>
                    </a:cxn>
                    <a:cxn ang="0">
                      <a:pos x="678" y="69"/>
                    </a:cxn>
                    <a:cxn ang="0">
                      <a:pos x="718" y="35"/>
                    </a:cxn>
                    <a:cxn ang="0">
                      <a:pos x="759" y="22"/>
                    </a:cxn>
                    <a:cxn ang="0">
                      <a:pos x="799" y="8"/>
                    </a:cxn>
                    <a:cxn ang="0">
                      <a:pos x="1003" y="55"/>
                    </a:cxn>
                    <a:cxn ang="0">
                      <a:pos x="1057" y="123"/>
                    </a:cxn>
                    <a:cxn ang="0">
                      <a:pos x="1091" y="184"/>
                    </a:cxn>
                    <a:cxn ang="0">
                      <a:pos x="1132" y="245"/>
                    </a:cxn>
                    <a:cxn ang="0">
                      <a:pos x="1159" y="306"/>
                    </a:cxn>
                    <a:cxn ang="0">
                      <a:pos x="1199" y="381"/>
                    </a:cxn>
                    <a:cxn ang="0">
                      <a:pos x="1226" y="462"/>
                    </a:cxn>
                    <a:cxn ang="0">
                      <a:pos x="1254" y="503"/>
                    </a:cxn>
                    <a:cxn ang="0">
                      <a:pos x="1308" y="645"/>
                    </a:cxn>
                    <a:cxn ang="0">
                      <a:pos x="1355" y="706"/>
                    </a:cxn>
                    <a:cxn ang="0">
                      <a:pos x="1375" y="747"/>
                    </a:cxn>
                    <a:cxn ang="0">
                      <a:pos x="1450" y="767"/>
                    </a:cxn>
                    <a:cxn ang="0">
                      <a:pos x="1619" y="808"/>
                    </a:cxn>
                    <a:cxn ang="0">
                      <a:pos x="1877" y="814"/>
                    </a:cxn>
                  </a:cxnLst>
                  <a:rect l="0" t="0" r="r" b="b"/>
                  <a:pathLst>
                    <a:path w="1877" h="827">
                      <a:moveTo>
                        <a:pt x="0" y="814"/>
                      </a:moveTo>
                      <a:cubicBezTo>
                        <a:pt x="29" y="805"/>
                        <a:pt x="62" y="798"/>
                        <a:pt x="88" y="781"/>
                      </a:cubicBezTo>
                      <a:cubicBezTo>
                        <a:pt x="138" y="750"/>
                        <a:pt x="94" y="768"/>
                        <a:pt x="135" y="753"/>
                      </a:cubicBezTo>
                      <a:cubicBezTo>
                        <a:pt x="157" y="732"/>
                        <a:pt x="160" y="711"/>
                        <a:pt x="183" y="692"/>
                      </a:cubicBezTo>
                      <a:cubicBezTo>
                        <a:pt x="219" y="662"/>
                        <a:pt x="262" y="647"/>
                        <a:pt x="291" y="604"/>
                      </a:cubicBezTo>
                      <a:cubicBezTo>
                        <a:pt x="321" y="560"/>
                        <a:pt x="350" y="520"/>
                        <a:pt x="386" y="482"/>
                      </a:cubicBezTo>
                      <a:cubicBezTo>
                        <a:pt x="398" y="447"/>
                        <a:pt x="390" y="466"/>
                        <a:pt x="420" y="421"/>
                      </a:cubicBezTo>
                      <a:cubicBezTo>
                        <a:pt x="425" y="414"/>
                        <a:pt x="434" y="401"/>
                        <a:pt x="434" y="401"/>
                      </a:cubicBezTo>
                      <a:cubicBezTo>
                        <a:pt x="449" y="353"/>
                        <a:pt x="442" y="374"/>
                        <a:pt x="454" y="340"/>
                      </a:cubicBezTo>
                      <a:cubicBezTo>
                        <a:pt x="459" y="325"/>
                        <a:pt x="472" y="313"/>
                        <a:pt x="481" y="299"/>
                      </a:cubicBezTo>
                      <a:cubicBezTo>
                        <a:pt x="486" y="292"/>
                        <a:pt x="495" y="279"/>
                        <a:pt x="495" y="279"/>
                      </a:cubicBezTo>
                      <a:cubicBezTo>
                        <a:pt x="509" y="235"/>
                        <a:pt x="537" y="165"/>
                        <a:pt x="583" y="150"/>
                      </a:cubicBezTo>
                      <a:cubicBezTo>
                        <a:pt x="605" y="117"/>
                        <a:pt x="647" y="95"/>
                        <a:pt x="678" y="69"/>
                      </a:cubicBezTo>
                      <a:cubicBezTo>
                        <a:pt x="694" y="56"/>
                        <a:pt x="699" y="43"/>
                        <a:pt x="718" y="35"/>
                      </a:cubicBezTo>
                      <a:cubicBezTo>
                        <a:pt x="731" y="29"/>
                        <a:pt x="745" y="26"/>
                        <a:pt x="759" y="22"/>
                      </a:cubicBezTo>
                      <a:cubicBezTo>
                        <a:pt x="772" y="18"/>
                        <a:pt x="799" y="8"/>
                        <a:pt x="799" y="8"/>
                      </a:cubicBezTo>
                      <a:cubicBezTo>
                        <a:pt x="954" y="16"/>
                        <a:pt x="914" y="0"/>
                        <a:pt x="1003" y="55"/>
                      </a:cubicBezTo>
                      <a:cubicBezTo>
                        <a:pt x="1042" y="111"/>
                        <a:pt x="1023" y="89"/>
                        <a:pt x="1057" y="123"/>
                      </a:cubicBezTo>
                      <a:cubicBezTo>
                        <a:pt x="1064" y="145"/>
                        <a:pt x="1091" y="184"/>
                        <a:pt x="1091" y="184"/>
                      </a:cubicBezTo>
                      <a:cubicBezTo>
                        <a:pt x="1100" y="212"/>
                        <a:pt x="1111" y="225"/>
                        <a:pt x="1132" y="245"/>
                      </a:cubicBezTo>
                      <a:cubicBezTo>
                        <a:pt x="1147" y="294"/>
                        <a:pt x="1137" y="274"/>
                        <a:pt x="1159" y="306"/>
                      </a:cubicBezTo>
                      <a:cubicBezTo>
                        <a:pt x="1168" y="335"/>
                        <a:pt x="1181" y="356"/>
                        <a:pt x="1199" y="381"/>
                      </a:cubicBezTo>
                      <a:cubicBezTo>
                        <a:pt x="1207" y="403"/>
                        <a:pt x="1214" y="440"/>
                        <a:pt x="1226" y="462"/>
                      </a:cubicBezTo>
                      <a:cubicBezTo>
                        <a:pt x="1234" y="476"/>
                        <a:pt x="1254" y="503"/>
                        <a:pt x="1254" y="503"/>
                      </a:cubicBezTo>
                      <a:cubicBezTo>
                        <a:pt x="1269" y="553"/>
                        <a:pt x="1291" y="596"/>
                        <a:pt x="1308" y="645"/>
                      </a:cubicBezTo>
                      <a:cubicBezTo>
                        <a:pt x="1316" y="669"/>
                        <a:pt x="1355" y="706"/>
                        <a:pt x="1355" y="706"/>
                      </a:cubicBezTo>
                      <a:cubicBezTo>
                        <a:pt x="1358" y="715"/>
                        <a:pt x="1366" y="742"/>
                        <a:pt x="1375" y="747"/>
                      </a:cubicBezTo>
                      <a:cubicBezTo>
                        <a:pt x="1458" y="795"/>
                        <a:pt x="1354" y="700"/>
                        <a:pt x="1450" y="767"/>
                      </a:cubicBezTo>
                      <a:cubicBezTo>
                        <a:pt x="1502" y="803"/>
                        <a:pt x="1557" y="803"/>
                        <a:pt x="1619" y="808"/>
                      </a:cubicBezTo>
                      <a:cubicBezTo>
                        <a:pt x="1727" y="827"/>
                        <a:pt x="1641" y="814"/>
                        <a:pt x="1877" y="81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5" name="Oval 29"/>
                <p:cNvSpPr>
                  <a:spLocks noChangeArrowheads="1"/>
                </p:cNvSpPr>
                <p:nvPr/>
              </p:nvSpPr>
              <p:spPr bwMode="auto">
                <a:xfrm>
                  <a:off x="4417" y="364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6" name="Oval 30"/>
                <p:cNvSpPr>
                  <a:spLocks noChangeArrowheads="1"/>
                </p:cNvSpPr>
                <p:nvPr/>
              </p:nvSpPr>
              <p:spPr bwMode="auto">
                <a:xfrm>
                  <a:off x="4513" y="3264"/>
                  <a:ext cx="96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4369" y="3408"/>
                  <a:ext cx="192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auto">
                <a:xfrm>
                  <a:off x="4561" y="34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465" y="360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auto">
                <a:xfrm>
                  <a:off x="4561" y="360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561" y="3408"/>
                  <a:ext cx="14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4033" y="2880"/>
                  <a:ext cx="336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841" y="288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3985" y="3312"/>
                  <a:ext cx="336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5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601" y="3120"/>
                  <a:ext cx="43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high</a:t>
                  </a:r>
                </a:p>
              </p:txBody>
            </p:sp>
            <p:sp>
              <p:nvSpPr>
                <p:cNvPr id="348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417" y="3840"/>
                  <a:ext cx="43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low</a:t>
                  </a:r>
                </a:p>
              </p:txBody>
            </p:sp>
            <p:sp>
              <p:nvSpPr>
                <p:cNvPr id="34857" name="AutoShape 41"/>
                <p:cNvSpPr>
                  <a:spLocks noChangeArrowheads="1"/>
                </p:cNvSpPr>
                <p:nvPr/>
              </p:nvSpPr>
              <p:spPr bwMode="auto">
                <a:xfrm>
                  <a:off x="4513" y="2400"/>
                  <a:ext cx="960" cy="816"/>
                </a:xfrm>
                <a:prstGeom prst="wedgeEllipseCallout">
                  <a:avLst>
                    <a:gd name="adj1" fmla="val -34375"/>
                    <a:gd name="adj2" fmla="val 6531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1" hangingPunct="1"/>
                  <a:r>
                    <a:rPr lang="en-US"/>
                    <a:t>This is gonna be hard work!!</a:t>
                  </a:r>
                </a:p>
              </p:txBody>
            </p:sp>
          </p:grpSp>
        </p:grpSp>
        <p:sp>
          <p:nvSpPr>
            <p:cNvPr id="34894" name="Oval 78"/>
            <p:cNvSpPr>
              <a:spLocks noChangeArrowheads="1"/>
            </p:cNvSpPr>
            <p:nvPr/>
          </p:nvSpPr>
          <p:spPr bwMode="auto">
            <a:xfrm>
              <a:off x="4512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auto">
            <a:xfrm>
              <a:off x="4368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98" name="Group 82"/>
          <p:cNvGrpSpPr>
            <a:grpSpLocks/>
          </p:cNvGrpSpPr>
          <p:nvPr/>
        </p:nvGrpSpPr>
        <p:grpSpPr bwMode="auto">
          <a:xfrm>
            <a:off x="4876800" y="914400"/>
            <a:ext cx="3276600" cy="2805113"/>
            <a:chOff x="3072" y="576"/>
            <a:chExt cx="2064" cy="1767"/>
          </a:xfrm>
        </p:grpSpPr>
        <p:grpSp>
          <p:nvGrpSpPr>
            <p:cNvPr id="34821" name="Group 5"/>
            <p:cNvGrpSpPr>
              <a:grpSpLocks/>
            </p:cNvGrpSpPr>
            <p:nvPr/>
          </p:nvGrpSpPr>
          <p:grpSpPr bwMode="auto">
            <a:xfrm>
              <a:off x="3072" y="576"/>
              <a:ext cx="2064" cy="1767"/>
              <a:chOff x="3072" y="576"/>
              <a:chExt cx="2064" cy="1767"/>
            </a:xfrm>
          </p:grpSpPr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4176" y="1248"/>
                <a:ext cx="33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823" name="Group 7"/>
              <p:cNvGrpSpPr>
                <a:grpSpLocks/>
              </p:cNvGrpSpPr>
              <p:nvPr/>
            </p:nvGrpSpPr>
            <p:grpSpPr bwMode="auto">
              <a:xfrm>
                <a:off x="3072" y="576"/>
                <a:ext cx="2064" cy="1767"/>
                <a:chOff x="3120" y="576"/>
                <a:chExt cx="2064" cy="1767"/>
              </a:xfrm>
            </p:grpSpPr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auto">
                <a:xfrm>
                  <a:off x="3984" y="115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825" name="Group 9"/>
                <p:cNvGrpSpPr>
                  <a:grpSpLocks/>
                </p:cNvGrpSpPr>
                <p:nvPr/>
              </p:nvGrpSpPr>
              <p:grpSpPr bwMode="auto">
                <a:xfrm>
                  <a:off x="3120" y="576"/>
                  <a:ext cx="2064" cy="1767"/>
                  <a:chOff x="3120" y="576"/>
                  <a:chExt cx="2064" cy="1767"/>
                </a:xfrm>
              </p:grpSpPr>
              <p:sp>
                <p:nvSpPr>
                  <p:cNvPr id="34826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88" y="1152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27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984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82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4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4829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3120" y="576"/>
                    <a:ext cx="2064" cy="1767"/>
                    <a:chOff x="3120" y="576"/>
                    <a:chExt cx="2064" cy="1767"/>
                  </a:xfrm>
                </p:grpSpPr>
                <p:sp>
                  <p:nvSpPr>
                    <p:cNvPr id="3483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120" y="1296"/>
                      <a:ext cx="1877" cy="8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14"/>
                        </a:cxn>
                        <a:cxn ang="0">
                          <a:pos x="88" y="781"/>
                        </a:cxn>
                        <a:cxn ang="0">
                          <a:pos x="135" y="753"/>
                        </a:cxn>
                        <a:cxn ang="0">
                          <a:pos x="183" y="692"/>
                        </a:cxn>
                        <a:cxn ang="0">
                          <a:pos x="291" y="604"/>
                        </a:cxn>
                        <a:cxn ang="0">
                          <a:pos x="386" y="482"/>
                        </a:cxn>
                        <a:cxn ang="0">
                          <a:pos x="420" y="421"/>
                        </a:cxn>
                        <a:cxn ang="0">
                          <a:pos x="434" y="401"/>
                        </a:cxn>
                        <a:cxn ang="0">
                          <a:pos x="454" y="340"/>
                        </a:cxn>
                        <a:cxn ang="0">
                          <a:pos x="481" y="299"/>
                        </a:cxn>
                        <a:cxn ang="0">
                          <a:pos x="495" y="279"/>
                        </a:cxn>
                        <a:cxn ang="0">
                          <a:pos x="583" y="150"/>
                        </a:cxn>
                        <a:cxn ang="0">
                          <a:pos x="678" y="69"/>
                        </a:cxn>
                        <a:cxn ang="0">
                          <a:pos x="718" y="35"/>
                        </a:cxn>
                        <a:cxn ang="0">
                          <a:pos x="759" y="22"/>
                        </a:cxn>
                        <a:cxn ang="0">
                          <a:pos x="799" y="8"/>
                        </a:cxn>
                        <a:cxn ang="0">
                          <a:pos x="1003" y="55"/>
                        </a:cxn>
                        <a:cxn ang="0">
                          <a:pos x="1057" y="123"/>
                        </a:cxn>
                        <a:cxn ang="0">
                          <a:pos x="1091" y="184"/>
                        </a:cxn>
                        <a:cxn ang="0">
                          <a:pos x="1132" y="245"/>
                        </a:cxn>
                        <a:cxn ang="0">
                          <a:pos x="1159" y="306"/>
                        </a:cxn>
                        <a:cxn ang="0">
                          <a:pos x="1199" y="381"/>
                        </a:cxn>
                        <a:cxn ang="0">
                          <a:pos x="1226" y="462"/>
                        </a:cxn>
                        <a:cxn ang="0">
                          <a:pos x="1254" y="503"/>
                        </a:cxn>
                        <a:cxn ang="0">
                          <a:pos x="1308" y="645"/>
                        </a:cxn>
                        <a:cxn ang="0">
                          <a:pos x="1355" y="706"/>
                        </a:cxn>
                        <a:cxn ang="0">
                          <a:pos x="1375" y="747"/>
                        </a:cxn>
                        <a:cxn ang="0">
                          <a:pos x="1450" y="767"/>
                        </a:cxn>
                        <a:cxn ang="0">
                          <a:pos x="1619" y="808"/>
                        </a:cxn>
                        <a:cxn ang="0">
                          <a:pos x="1877" y="814"/>
                        </a:cxn>
                      </a:cxnLst>
                      <a:rect l="0" t="0" r="r" b="b"/>
                      <a:pathLst>
                        <a:path w="1877" h="827">
                          <a:moveTo>
                            <a:pt x="0" y="814"/>
                          </a:moveTo>
                          <a:cubicBezTo>
                            <a:pt x="29" y="805"/>
                            <a:pt x="62" y="798"/>
                            <a:pt x="88" y="781"/>
                          </a:cubicBezTo>
                          <a:cubicBezTo>
                            <a:pt x="138" y="750"/>
                            <a:pt x="94" y="768"/>
                            <a:pt x="135" y="753"/>
                          </a:cubicBezTo>
                          <a:cubicBezTo>
                            <a:pt x="157" y="732"/>
                            <a:pt x="160" y="711"/>
                            <a:pt x="183" y="692"/>
                          </a:cubicBezTo>
                          <a:cubicBezTo>
                            <a:pt x="219" y="662"/>
                            <a:pt x="262" y="647"/>
                            <a:pt x="291" y="604"/>
                          </a:cubicBezTo>
                          <a:cubicBezTo>
                            <a:pt x="321" y="560"/>
                            <a:pt x="350" y="520"/>
                            <a:pt x="386" y="482"/>
                          </a:cubicBezTo>
                          <a:cubicBezTo>
                            <a:pt x="398" y="447"/>
                            <a:pt x="390" y="466"/>
                            <a:pt x="420" y="421"/>
                          </a:cubicBezTo>
                          <a:cubicBezTo>
                            <a:pt x="425" y="414"/>
                            <a:pt x="434" y="401"/>
                            <a:pt x="434" y="401"/>
                          </a:cubicBezTo>
                          <a:cubicBezTo>
                            <a:pt x="449" y="353"/>
                            <a:pt x="442" y="374"/>
                            <a:pt x="454" y="340"/>
                          </a:cubicBezTo>
                          <a:cubicBezTo>
                            <a:pt x="459" y="325"/>
                            <a:pt x="472" y="313"/>
                            <a:pt x="481" y="299"/>
                          </a:cubicBezTo>
                          <a:cubicBezTo>
                            <a:pt x="486" y="292"/>
                            <a:pt x="495" y="279"/>
                            <a:pt x="495" y="279"/>
                          </a:cubicBezTo>
                          <a:cubicBezTo>
                            <a:pt x="509" y="235"/>
                            <a:pt x="537" y="165"/>
                            <a:pt x="583" y="150"/>
                          </a:cubicBezTo>
                          <a:cubicBezTo>
                            <a:pt x="605" y="117"/>
                            <a:pt x="647" y="95"/>
                            <a:pt x="678" y="69"/>
                          </a:cubicBezTo>
                          <a:cubicBezTo>
                            <a:pt x="694" y="56"/>
                            <a:pt x="699" y="43"/>
                            <a:pt x="718" y="35"/>
                          </a:cubicBezTo>
                          <a:cubicBezTo>
                            <a:pt x="731" y="29"/>
                            <a:pt x="745" y="26"/>
                            <a:pt x="759" y="22"/>
                          </a:cubicBezTo>
                          <a:cubicBezTo>
                            <a:pt x="772" y="18"/>
                            <a:pt x="799" y="8"/>
                            <a:pt x="799" y="8"/>
                          </a:cubicBezTo>
                          <a:cubicBezTo>
                            <a:pt x="954" y="16"/>
                            <a:pt x="914" y="0"/>
                            <a:pt x="1003" y="55"/>
                          </a:cubicBezTo>
                          <a:cubicBezTo>
                            <a:pt x="1042" y="111"/>
                            <a:pt x="1023" y="89"/>
                            <a:pt x="1057" y="123"/>
                          </a:cubicBezTo>
                          <a:cubicBezTo>
                            <a:pt x="1064" y="145"/>
                            <a:pt x="1091" y="184"/>
                            <a:pt x="1091" y="184"/>
                          </a:cubicBezTo>
                          <a:cubicBezTo>
                            <a:pt x="1100" y="212"/>
                            <a:pt x="1111" y="225"/>
                            <a:pt x="1132" y="245"/>
                          </a:cubicBezTo>
                          <a:cubicBezTo>
                            <a:pt x="1147" y="294"/>
                            <a:pt x="1137" y="274"/>
                            <a:pt x="1159" y="306"/>
                          </a:cubicBezTo>
                          <a:cubicBezTo>
                            <a:pt x="1168" y="335"/>
                            <a:pt x="1181" y="356"/>
                            <a:pt x="1199" y="381"/>
                          </a:cubicBezTo>
                          <a:cubicBezTo>
                            <a:pt x="1207" y="403"/>
                            <a:pt x="1214" y="440"/>
                            <a:pt x="1226" y="462"/>
                          </a:cubicBezTo>
                          <a:cubicBezTo>
                            <a:pt x="1234" y="476"/>
                            <a:pt x="1254" y="503"/>
                            <a:pt x="1254" y="503"/>
                          </a:cubicBezTo>
                          <a:cubicBezTo>
                            <a:pt x="1269" y="553"/>
                            <a:pt x="1291" y="596"/>
                            <a:pt x="1308" y="645"/>
                          </a:cubicBezTo>
                          <a:cubicBezTo>
                            <a:pt x="1316" y="669"/>
                            <a:pt x="1355" y="706"/>
                            <a:pt x="1355" y="706"/>
                          </a:cubicBezTo>
                          <a:cubicBezTo>
                            <a:pt x="1358" y="715"/>
                            <a:pt x="1366" y="742"/>
                            <a:pt x="1375" y="747"/>
                          </a:cubicBezTo>
                          <a:cubicBezTo>
                            <a:pt x="1458" y="795"/>
                            <a:pt x="1354" y="700"/>
                            <a:pt x="1450" y="767"/>
                          </a:cubicBezTo>
                          <a:cubicBezTo>
                            <a:pt x="1502" y="803"/>
                            <a:pt x="1557" y="803"/>
                            <a:pt x="1619" y="808"/>
                          </a:cubicBezTo>
                          <a:cubicBezTo>
                            <a:pt x="1727" y="827"/>
                            <a:pt x="1641" y="814"/>
                            <a:pt x="1877" y="81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1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6" y="816"/>
                      <a:ext cx="96" cy="144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960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3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88" y="1248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4" name="Line 1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792" y="1008"/>
                      <a:ext cx="192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5" name="Line 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84" y="1008"/>
                      <a:ext cx="144" cy="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920"/>
                      <a:ext cx="4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44" y="1536"/>
                      <a:ext cx="432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high</a:t>
                      </a:r>
                    </a:p>
                  </p:txBody>
                </p:sp>
                <p:sp>
                  <p:nvSpPr>
                    <p:cNvPr id="3483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8" y="2112"/>
                      <a:ext cx="57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low</a:t>
                      </a:r>
                    </a:p>
                  </p:txBody>
                </p:sp>
                <p:sp>
                  <p:nvSpPr>
                    <p:cNvPr id="34839" name="AutoShap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576"/>
                      <a:ext cx="960" cy="336"/>
                    </a:xfrm>
                    <a:prstGeom prst="wedgeEllipseCallout">
                      <a:avLst>
                        <a:gd name="adj1" fmla="val -43750"/>
                        <a:gd name="adj2" fmla="val 70000"/>
                      </a:avLst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eaLnBrk="1" hangingPunct="1"/>
                      <a:r>
                        <a:rPr lang="en-US"/>
                        <a:t>Weeee!!!</a:t>
                      </a:r>
                    </a:p>
                  </p:txBody>
                </p:sp>
                <p:sp>
                  <p:nvSpPr>
                    <p:cNvPr id="3484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776"/>
                      <a:ext cx="528" cy="4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34896" name="Oval 80"/>
            <p:cNvSpPr>
              <a:spLocks noChangeArrowheads="1"/>
            </p:cNvSpPr>
            <p:nvPr/>
          </p:nvSpPr>
          <p:spPr bwMode="auto">
            <a:xfrm>
              <a:off x="3792" y="12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0" y="838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b="1"/>
              <a:t>Passive Transport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marL="609600" indent="-609600"/>
            <a:r>
              <a:rPr lang="en-US" dirty="0">
                <a:solidFill>
                  <a:srgbClr val="FFFF00"/>
                </a:solidFill>
              </a:rPr>
              <a:t>cell </a:t>
            </a:r>
            <a:r>
              <a:rPr lang="en-US" b="1" dirty="0">
                <a:solidFill>
                  <a:srgbClr val="FFFF00"/>
                </a:solidFill>
              </a:rPr>
              <a:t>uses no energy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609600" indent="-609600"/>
            <a:r>
              <a:rPr lang="en-US" dirty="0">
                <a:solidFill>
                  <a:srgbClr val="FFFF00"/>
                </a:solidFill>
              </a:rPr>
              <a:t>molecules move </a:t>
            </a:r>
            <a:r>
              <a:rPr lang="en-US" u="sng" dirty="0">
                <a:solidFill>
                  <a:srgbClr val="FFFF00"/>
                </a:solidFill>
              </a:rPr>
              <a:t>randomly</a:t>
            </a:r>
          </a:p>
          <a:p>
            <a:pPr marL="609600" indent="-609600"/>
            <a:r>
              <a:rPr lang="en-US" dirty="0">
                <a:solidFill>
                  <a:srgbClr val="FFFF00"/>
                </a:solidFill>
              </a:rPr>
              <a:t>Molecules spread out </a:t>
            </a:r>
            <a:r>
              <a:rPr lang="en-US" b="1" dirty="0">
                <a:solidFill>
                  <a:srgbClr val="FFFF00"/>
                </a:solidFill>
              </a:rPr>
              <a:t>from an area of </a:t>
            </a:r>
            <a:r>
              <a:rPr lang="en-US" b="1" u="sng" dirty="0">
                <a:solidFill>
                  <a:srgbClr val="FFFF00"/>
                </a:solidFill>
              </a:rPr>
              <a:t>high</a:t>
            </a:r>
            <a:r>
              <a:rPr lang="en-US" b="1" dirty="0">
                <a:solidFill>
                  <a:srgbClr val="FFFF00"/>
                </a:solidFill>
              </a:rPr>
              <a:t> concentration to an area of l</a:t>
            </a:r>
            <a:r>
              <a:rPr lang="en-US" b="1" u="sng" dirty="0">
                <a:solidFill>
                  <a:srgbClr val="FFFF00"/>
                </a:solidFill>
              </a:rPr>
              <a:t>ow </a:t>
            </a:r>
            <a:r>
              <a:rPr lang="en-US" b="1" dirty="0">
                <a:solidFill>
                  <a:srgbClr val="FFFF00"/>
                </a:solidFill>
              </a:rPr>
              <a:t>concentration</a:t>
            </a:r>
            <a:r>
              <a:rPr lang="en-US" dirty="0">
                <a:solidFill>
                  <a:srgbClr val="FFFF00"/>
                </a:solidFill>
              </a:rPr>
              <a:t>. </a:t>
            </a:r>
          </a:p>
          <a:p>
            <a:pPr marL="609600" indent="-609600"/>
            <a:r>
              <a:rPr lang="en-US" sz="4800" dirty="0">
                <a:solidFill>
                  <a:srgbClr val="FFFF00"/>
                </a:solidFill>
              </a:rPr>
              <a:t>(</a:t>
            </a:r>
            <a:r>
              <a:rPr lang="en-US" sz="4800" dirty="0" err="1">
                <a:solidFill>
                  <a:srgbClr val="FFFF00"/>
                </a:solidFill>
              </a:rPr>
              <a:t>High</a:t>
            </a:r>
            <a:r>
              <a:rPr lang="en-US" sz="4800" dirty="0" err="1">
                <a:solidFill>
                  <a:srgbClr val="FFFF00"/>
                </a:solidFill>
                <a:sym typeface="Wingdings" pitchFamily="2" charset="2"/>
              </a:rPr>
              <a:t>Low</a:t>
            </a:r>
            <a:r>
              <a:rPr lang="en-US" sz="4800" dirty="0">
                <a:solidFill>
                  <a:srgbClr val="FFFF00"/>
                </a:solidFill>
                <a:sym typeface="Wingdings" pitchFamily="2" charset="2"/>
              </a:rPr>
              <a:t>)</a:t>
            </a:r>
          </a:p>
          <a:p>
            <a:pPr marL="609600" indent="-609600"/>
            <a:r>
              <a:rPr lang="en-US" b="1" dirty="0">
                <a:solidFill>
                  <a:srgbClr val="FFFF00"/>
                </a:solidFill>
                <a:sym typeface="Wingdings" pitchFamily="2" charset="2"/>
              </a:rPr>
              <a:t>Three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types of passive transport: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endParaRPr lang="en-US" dirty="0">
              <a:solidFill>
                <a:srgbClr val="FFFF00"/>
              </a:solidFill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33400" y="914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/>
              <a:t>3 Types of Passive Transport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FFF597"/>
                </a:solidFill>
              </a:rPr>
              <a:t>Diffusion</a:t>
            </a:r>
            <a:r>
              <a:rPr lang="en-US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FFF597"/>
                </a:solidFill>
              </a:rPr>
              <a:t>Facilitative Diffusion</a:t>
            </a:r>
            <a:r>
              <a:rPr lang="en-US"/>
              <a:t> – diffusion with the help of transport proteins </a:t>
            </a:r>
          </a:p>
          <a:p>
            <a:pPr marL="609600" indent="-609600">
              <a:buFontTx/>
              <a:buAutoNum type="arabicPeriod"/>
            </a:pPr>
            <a:r>
              <a:rPr lang="en-US" b="1">
                <a:solidFill>
                  <a:srgbClr val="FFF597"/>
                </a:solidFill>
              </a:rPr>
              <a:t>Osmosis</a:t>
            </a:r>
            <a:r>
              <a:rPr lang="en-US"/>
              <a:t> – diffusion of water</a:t>
            </a:r>
          </a:p>
          <a:p>
            <a:pPr marL="609600" indent="-609600"/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533400" y="1143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636</Words>
  <Application>Microsoft Macintosh PowerPoint</Application>
  <PresentationFormat>On-screen Show (4:3)</PresentationFormat>
  <Paragraphs>144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Cellular Transport Notes</vt:lpstr>
      <vt:lpstr>About Cell Membranes</vt:lpstr>
      <vt:lpstr>About Cell Membranes (continued)</vt:lpstr>
      <vt:lpstr>PowerPoint Presentation</vt:lpstr>
      <vt:lpstr>About Cell Membranes (continued)</vt:lpstr>
      <vt:lpstr>PowerPoint Presentation</vt:lpstr>
      <vt:lpstr>Types of Cellular Transport</vt:lpstr>
      <vt:lpstr>Passive Transport</vt:lpstr>
      <vt:lpstr>3 Types of Passive Transport</vt:lpstr>
      <vt:lpstr>Passive Transport:  1. Diffusion</vt:lpstr>
      <vt:lpstr>PowerPoint Presentation</vt:lpstr>
      <vt:lpstr>PowerPoint Presentation</vt:lpstr>
      <vt:lpstr>PowerPoint Presentation</vt:lpstr>
      <vt:lpstr>Active Transport</vt:lpstr>
      <vt:lpstr>Types of Active Transport – draw this in blank space</vt:lpstr>
      <vt:lpstr>Types of Active Transport</vt:lpstr>
      <vt:lpstr>Effects of Osmosis on Life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Glynn, Christopher</dc:creator>
  <cp:lastModifiedBy>User</cp:lastModifiedBy>
  <cp:revision>17</cp:revision>
  <cp:lastPrinted>1601-01-01T00:00:00Z</cp:lastPrinted>
  <dcterms:created xsi:type="dcterms:W3CDTF">1601-01-01T00:00:00Z</dcterms:created>
  <dcterms:modified xsi:type="dcterms:W3CDTF">2015-10-28T16:05:37Z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