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A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6BA49E-061C-417B-AA09-302B2729BAEF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B578AC-089C-4DA0-87A7-E373E3261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z="7200" dirty="0" smtClean="0">
                <a:solidFill>
                  <a:schemeClr val="tx1">
                    <a:lumMod val="95000"/>
                  </a:schemeClr>
                </a:solidFill>
              </a:rPr>
              <a:t>VALENCE ELECTRONS</a:t>
            </a:r>
            <a:endParaRPr lang="en-US" sz="7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305800" cy="17526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00B050"/>
                </a:solidFill>
              </a:rPr>
              <a:t>Copy what </a:t>
            </a:r>
            <a:r>
              <a:rPr lang="en-US" sz="4000" u="sng" dirty="0" smtClean="0">
                <a:solidFill>
                  <a:srgbClr val="00B050"/>
                </a:solidFill>
              </a:rPr>
              <a:t>is </a:t>
            </a:r>
            <a:r>
              <a:rPr lang="en-US" sz="4000" u="sng" dirty="0" smtClean="0">
                <a:solidFill>
                  <a:srgbClr val="00B050"/>
                </a:solidFill>
              </a:rPr>
              <a:t>underlined </a:t>
            </a:r>
            <a:endParaRPr lang="en-US" sz="4000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1.Valence Electrons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A.  </a:t>
            </a:r>
            <a:r>
              <a:rPr lang="en-US" sz="4400" u="sng" dirty="0" smtClean="0"/>
              <a:t>The electrons that are </a:t>
            </a:r>
            <a:r>
              <a:rPr lang="en-US" sz="4400" i="1" u="sng" dirty="0" smtClean="0"/>
              <a:t>farthest </a:t>
            </a:r>
            <a:r>
              <a:rPr lang="en-US" sz="4400" u="sng" dirty="0" smtClean="0"/>
              <a:t>away from the nucleus</a:t>
            </a:r>
          </a:p>
          <a:p>
            <a:r>
              <a:rPr lang="en-US" sz="4400" u="sng" dirty="0" smtClean="0"/>
              <a:t>B.  </a:t>
            </a:r>
            <a:r>
              <a:rPr lang="en-US" sz="4400" dirty="0" smtClean="0"/>
              <a:t>These e- are special because </a:t>
            </a:r>
            <a:r>
              <a:rPr lang="en-US" sz="4400" u="sng" dirty="0" smtClean="0"/>
              <a:t>they are involved in chemical </a:t>
            </a:r>
            <a:r>
              <a:rPr lang="en-US" sz="4400" i="1" u="sng" dirty="0" smtClean="0"/>
              <a:t>reactions/bonding</a:t>
            </a:r>
            <a:endParaRPr lang="en-US" sz="4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C.  </a:t>
            </a:r>
            <a:r>
              <a:rPr lang="en-US" sz="5400" u="sng" dirty="0" smtClean="0"/>
              <a:t>Held most </a:t>
            </a:r>
            <a:r>
              <a:rPr lang="en-US" sz="5400" i="1" u="sng" dirty="0" smtClean="0"/>
              <a:t>loosely</a:t>
            </a:r>
          </a:p>
          <a:p>
            <a:r>
              <a:rPr lang="en-US" sz="5400" u="sng" dirty="0" smtClean="0"/>
              <a:t>D. Can </a:t>
            </a:r>
            <a:r>
              <a:rPr lang="en-US" sz="5400" i="1" u="sng" dirty="0" smtClean="0"/>
              <a:t>transfer</a:t>
            </a:r>
            <a:endParaRPr lang="en-US" sz="5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2. Elements in  the </a:t>
            </a:r>
            <a:r>
              <a:rPr lang="en-US" sz="4800" u="sng" dirty="0" smtClean="0"/>
              <a:t>same group </a:t>
            </a:r>
            <a:r>
              <a:rPr lang="en-US" sz="4800" dirty="0" smtClean="0"/>
              <a:t>have: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Same number of valence electrons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3.ELECTRON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011363"/>
          </a:xfrm>
        </p:spPr>
        <p:txBody>
          <a:bodyPr/>
          <a:lstStyle/>
          <a:p>
            <a:r>
              <a:rPr lang="en-US" dirty="0" smtClean="0"/>
              <a:t>__ Valence e-      ____ </a:t>
            </a:r>
            <a:r>
              <a:rPr lang="en-US" dirty="0" err="1" smtClean="0"/>
              <a:t>val</a:t>
            </a:r>
            <a:r>
              <a:rPr lang="en-US" dirty="0" smtClean="0"/>
              <a:t> e-	     ____ </a:t>
            </a:r>
            <a:r>
              <a:rPr lang="en-US" dirty="0" err="1" smtClean="0"/>
              <a:t>val</a:t>
            </a:r>
            <a:r>
              <a:rPr lang="en-US" dirty="0" smtClean="0"/>
              <a:t> e- </a:t>
            </a:r>
            <a:endParaRPr lang="en-US" dirty="0"/>
          </a:p>
        </p:txBody>
      </p:sp>
      <p:sp>
        <p:nvSpPr>
          <p:cNvPr id="1026" name="AutoShape 2" descr="data:image/jpeg;base64,/9j/4AAQSkZJRgABAQAAAQABAAD/2wCEAAkGBhQGERITExISFRMWGRwWFxcTFBUZFxQaHBQXGBgSHRcYGyYgHhkjGxcYHy8gIykpLCwsFx8xNTAqNScrLCkBCQoKDgwOGg8PFywkHyQpKSwsKSwtKSkpKSksLC8pLCkpKSwsKSwsLCwsLCkpKSkpKSksLCksKSwsLCwsLyksLP/AABEIAOEA4QMBIgACEQEDEQH/xAAbAAEBAAMBAQEAAAAAAAAAAAAABQMEBgcCAf/EAEUQAAEDAgMEBgQLBQgDAAAAAAEAAgMEEQUhMQYSQWETIlFxgZEVMlKhByMzQlNicoKSsbIUJENUwRY0Y3OTotHhJmTS/8QAGQEBAQADAQAAAAAAAAAAAAAAAAECBAUD/8QAIREBAAEFAQADAQEBAAAAAAAAAAECAwQRMSESE0FRYXH/2gAMAwEAAhEDEQA/APcUREBERAREQEREBERAREQERNEBF+A3X6gIiICIiAiIgIiICIiAiIgIiICIiAiIgIiICIiAi/HODASSABqToFGftKKgltNG+ocMiW9WJvfK7LyugtL4lmbALucGjtcQB71H9HVVf8rUCIexTNz/ANR9zfuAWSLZWmYd50fSO9qYmQn8ZKqP2baukgyNRGT9U736brh9sNoTi8pYxzuhaBYWLd42uXEGx5C/ZzXpUNO2nFmta0fVAH5Lm9qdjfTL+lic1slrODr7rraG4zBtlx4aJGkqidOO2axt2CzMIcejcQHtzIIOW9uj5w1yzytxXoUW11JKbdOwH692fqAUXZzYV2Hytlmc0lpu1rLkX4OJIGmtra2XXSRCYWcAR2EA/mrOkpiXzBVMqhdj2uHa1wI9yyqVUbL01Qb9C1rvajuxw53ZZYThFRRfIVTnD2Kkb47t8WcPeoyW0UQbROoMqqF0X+I34yI/eaLt+8FYhnbUtDmuDmnQtIIPiFF2+0REBERAREQEREBERAREQEREBERAUzE8cbQuEbGmWc+rEzX7Tjo1vMrBW4m+ve6CmI3hlLMRdsP1QPnSctBxW7heEswlpDAS45ve43fIfac7iqjQZgL8TIdWP3+IhZcQt7+LzzOXJWo4xCA1oAAyAAsByAC+kUXQiLUrsWhwwXllYzk5wue4alBtrXrcQjw5u9I9rBw3ja/Idp7lN/tQ2X5KCplHayIhv4n7q4Pa6ukrql3SMczdADWOIJaLA8CRmTfy7FYhjNWnpdBi0WJ36KRr7agHMd41C2149gVW+iqInRgl28BujV4JsWZ5Zjt7+C9H/tL0XylNVR8zHvt84y5Jgira0i0aHHIMSyjlY4+zezvwnP3LeUZPwi6jT7O/szjJSv6B+paBeGT7UfDvbYhWkQSKDHd94hnZ0M/AE3ZJzY/j3ahV1rV+HR4owskaHNPmD7QOoPMKVDWybPuEdQ4vhcbRznVp4Ry8+Afx4qovIiKKIiICIiAiIgIiICIiAouJ1r6+Q00Dt11rzSj+C06NH+I7h2DNZ8cxN1C1rIwDPKdyJp7eLz9VozPh2rNhOFtwmMMBLnE7z3nWR59Z571UZaCgZhkbY427rR7+0k8Se1bCIoop2JY5HhpDOs+V3qxRjee7nbgOZsFq1mKSYi90FKRduUkxF2RfVaPnSctBxW7heDx4UDugl7s3yPN3vPa5x/LRVGiKKqxbOWT9njP8OAgydzpeB+yPFbtBgMGG5siaHcXHrPPMudcrfRQ0KNj2y0WP2c4ua8Cwc22Y9kg6hWURXP4HsbFgr+k3nSSDQusA3mAONuJXQIiGtNOvweHEx8bEx/MjrDucMx4KecJnwvOnmL2/RVBLh3Nk9YeNwriImkvD8fbVP6KRroZ/o5LZ82OGTx3KotXEcMjxVm5I0OGoOhafaadQeYUqOuk2ecGVDi+AmzJzqzsZL+W/5qi+sc8Dalpa4BzXCxBzBHYsgN0UVAo5nbOyNgkJMDzaCQ6sPCBx/SfBX1r19CzEo3RyC7XCx/oR2EHMFT8DrXsc+mmN5ohcOP8AFj0bL38Dz71U4sIiKKIiICIiAiIgL8c4MBJNgMyTw5r9UXaV5qBHTNNnTu3SRq2NvWkd5dX7yD5wFhxN76xw9fqQg/NiB9bvec+6yuL5jjEIDWgAAAADQAZAL6QgUTFKx+IyGlgcWmwM0g/hNOjB/iOGnYM1tY5iRw2PqDeleQyJvtPOngNTyC+8HwsYVGG33nk70jzq95zc8+PusqjPRUTMOY2ONoa1ugH5ntJ7VnRFFFI2h2tpdlW71TOyO+YaTd7reywXcfALl8c23nxyV9Jhe7dh3Z6x4vFAeLGDSSQZ8gba5lvzgmxkGDvMx3p6lxu+onO/I48ifVA0AHADVeNy9Tb/AOte7kU2vJ7/AB9P+EWrxQj9iwyUsN/jax7YW8nCPNzmnw/4xNrccqCS6XDIhwDI53nuO84LoUWpOVXPGjVm1zzUOekqsbhzZPhsnKSGZn6XFZBt5iGFH96wwyMAuZKGUSHuEL7O9/8A1dRSMquOpTm3I7qWXZ3bij2pu2CYGQX3ongslbbI3jdnkcri45q8uEx/ZKn2jAMrLSNzZNGd2WMjRzXjO4OYvcLSoNrqnYl7YsRd01I47sdaB1o7+qydo4cN8cr3ud3bt36a/OS3rOTTc85L0hfE0IqGlrgHNIsQRcEdi/WPEoBBBBFwQbgg6EHsX0vdsoFJIdnJGwPJNO82ge43MbvoHHs9k+CvrXxCgZicbo3i7XCx7R2Ecwc1o4BXPkD4JTeaEhrj9I0+pKO8a8wVU4rKPtFRuLWzxD46A7wHtt+fEe8e8BWEUVho6ttfGyRhu14Dh3H+qzKHgo9FzzU3zfl4uTXGz2Dk1/6lcRIEREUREQEREBRMO/f6yol4RAU7O/15D33LR91WJpRA1zjo0EnuAupeysRZSxud60l5XczI4v8AyI8lUV0RamLV3oyCWU/MaXDmbZDxNgoqdRD0tVySnOOC8MfZvkfGv79G+auLQwGg9G08TD6wF3Htc7rOPmSt9EgXAbb45LjdR6LpHlh3d6snbrBGdIWnhI8eIB5kjp9rtoW7K0c9S4A9G27Wk233nJjL83EBctsZgjsHp96Yl1TMemqHnV0jsyOQGlhlr2rxvXPrp/14ZF36qdx38U8KwqLBImQwsDI2CwA95J4k6krbRFypnbiTMzO5ERFEEREBY6mmbWMcx7Q5jhZzXC4cDqCFkRVXMbM4g7YGqjoZXl1DObUkjySYJP5Rzj80/Nvxyzud30pcTtHgbdoqaSB2W8LtcLgseM2PBGeR91wt74Oton7Q0Tem/vMDnU9QMr9JGbFxt7Qs7vcRwXTsXfnT72HZxr32U+9h1Ch4+PRskVWNGHo5ecTza5+y4h3mriw1dKK2N8bvVe0tPcRZbDZlm1RStmak1FMwO9eO8T/tRksPnYHxVVFRNo/3N1PU/RSBr/8ALk6jvIlp8FbWpi1H6Qglj9thA77ZHzsseBVnpCmhkOrmNv32s73gqp+t9ERRRERARE0QSdq5ugo6gjUsLfxdX+qpU8P7OxrRo0BvkLLzXaHbCTFy5jCGw3yFhd1jcOJPMA2HvXTbG7Uuxneilt0jRvBwFt4XANxpcEjTt5K68YxVG3UKLtR8ayCLhLPG0/ZB33e5itKNjHXqqEcN6R3lCbfmpCysoiIrgfhEd6VrMMo9Wb7qqXPhC2zGkcQXv9ytrnq0Go2glcTlFRMaBzfO51/Jtl0K5uVO69ORm1br1/IERFqtIXO47t/R7PyCKSXemJA6KJrpH3NrAhuhNxYGxN1ubWYucBoqmdtt6OMlt9N45Mv94heX/AXhIr5qqrlG/Izdax7+sd5++ZHXOe9bdz+ue0r2ooiaZqnkNi3biaJrq5DvD8IccLS+WkxCGMXJfLSu3QBq47pJaO+yv4ViseNwsmhdvRvF2u3XNvYkHJwB1BW2p+AYK3Z6nZAwksYXbt7XAc9z93LgN63gsJ+Mx485mmY8j1QREWDzFA2dd6GxuojGUdZA2YZ5dLC7ccAO0sdc9yvrmsbBgxXBpAf4k0R5h8Bt5bq2cadXG3h1au6/r0hERdN2UXB/3eqrY+G8yUffZZ3+5h81aUaPqYi/61O0+Urh/VWUSBRdlDuRSR/RzSs8OkLh7nLHtbtEcBjbuAGR9w2+jQLXdbjqBbnyXE4XtfPhj3OuHte7fe0gDeJtcggZGw7uSsQkzES9URYqaoFWxr2+q4Bw7iLhZVGQiIgL8Iuv1EHk2N7NS4K9wLHOjv1XgXBBNmg20doLHjouo2F2ckoHOmlaWEt3WtPrWJBLiOGgAHerW10Rlop7ahu9+Eh39FUik6ZocNCAR4i6y34win19qNi3Vq6E/Wlb5xE/0VlRdpfiv2aT6OdhP2XXjP6wsYZStIiIrzuqk6HaCdp/iUUbx9yZzSP9y6FQ9vB6KxLDKrIMk6SjkJ7XgPiH4muVxc3KjVe3IzadXN/2BERarSQtusJOOYfVQtBc5zLtA1LmEPaPFzQvPfgBxMWq6ckb3UlaOJGbXnuHU/EvX1xmM/BhDWVH7XTSyUlTcu34rFpcdXFh7eIBANzcG5XvRXHxmiWzbuR8Jt1frs1p4TirMZjMjA4ND3x9YAEmOR0ZORORLTbl2KGdn6+doa/FLC1iYaSNkjsresXuA8AFW2dwJmzdOyBjpHtaXHekIL3Fzy8kkAcXFecxER15TFMR3cqSIiweYuax6TpMUwaMamWaTuDID/8AS6Vc/g49MY64ixZRU1j2iWd2Q/02lbGNG7kNvEp3dj/HoaIi6jsozOtiLuVM33yu/wCFZUXCvj6usfwHRxD7rC53verSJDmtt8AfjEbHxi7479X2mm17cxYe9cLQbPz4k/cZG4EHdcXAhrDx3ieI7NV6+ouyw345n/STyuHdv7o/SsoljNO5U6GlFDHHGMwxoaD22FrrOiLFmIiICIiDFVQCqY9h0c0tPiLKfsvUGopIb+s1vRu5OYSw/pVVRcI/cqmqg4OIqGdz8n+T2n8SqLS0ccofSdPLGNXNO79oZtPmAt5FFaeD1/pOCKX2mgnkdHDwNwtxQ8JPoupmpz6r7zxdzj8Ywdzs7djlcRIQNutnDtTQzQNNpbb8Tr23ZWHeYbjMZixPYSoWyWPjaOlZKRuyDqTMIsY5W5PYRqDfOx4ELvF5xtdQO2KqnYjE1zqSawrY259G7RtW1vZwdbvsbkjwv2/nT52Gvk2fsp87DpEWOmqW1jGvY4OY4BzXNNw4HQgrIuW4oiIogiIgIi/Cd3M6IrTxnFmYFBJPKbMjbvHn2NHMmwHMr9+DHBX4dSGecWqat5qZQb3bv/JxZ5jdZbq8CSFz+HQH4Satrhf0ZSvvfhWTtOQHbEzidCcs79X09dPHtfCnc9l2MWz9dO57IviaYU7XOcbNaC4nsAFyV9qJtI81nR0rT1pz17fNibnIfHJv3lstuWTZaItpxI4WdM50zvvu3gPw7o8FXX41oYABkBkF+oNfEKsUMUkh0Y1zvIErV2cpTRUsDTruAu+07rO95K19pz+0thpxrPIGn7DevIfJtvFWtFU/RERRRERAREQFE2i/cHQ1Q/hO3ZLcYn2a4/dO67wKtr4nhFS1zXC7XAgg8QRYhCX0Ddfqi7Ozmm36WQ3fD6pPz4j6j/AdU9hCtIJeP4e6qY2SL5eE78fPKzozyc248ltYZiLcVibIzQ6g6tPFh5g5LaUCujOz0rqhgJgebzsHzD/MNH6h4qovr5ewSgggEEWIIuCDqCOxfkMwqGhzSHNIuCDcEdq+1Fea4hszUbAvfLQxuqKFxLpKQH4yAk3c+DtbqdzXLK97tq4HtHBtEzegkDrZOacnsN7EOYcxn4LtVzG0Pwd0m0LzLuvgqf5imcY5b2tcluTsgB1gVr3bFNfvJat7Gpue8lkRc+/Z7GMGI6KelrY88p2uhmtwaHMu0nmbf8YW43iUBIkwaXvhqYHg87ZWWpONchoVYd2ORt0yLmZMexF+UeDVBP8AiVEEYHPUrKMIxnGDYuo6FhGo3qiYHuyZpz/6kY1yfwpxLs/mlXFsZhwKMyzyNjYOLjryA1J5DNc9BhtV8JJs5slLhl897q1FYOwD5kR7dSLWvfq9FgvwZU2HSCacyVlQMxLVO39w3v1I/VbY6ZXHArrlt2semj2fZb1nFpt+z7LBRUTMNjZFExrI2ANa1osGgaABZ0X4TZbLbfFTUNpGOe8hrWi5J4AKTgEDqpz6qQEPlsGNOscQza3vPrHvCwX/ALVSD+UjdflUPB98bT4EjkuhVToiKXtBiDqOMMjzmlPRxDmdXnk0XJPcorXw4+lKuaf5kQ6CPsJveV/nZt/qlXFq4Zh7cLiZE3RotftPFx5k3PitpEgRERRERAREQEREEjHaB79yeEfHw3IH0jD68J7xp2Fb2HV7MTjbIw3a4eIPFpHaDktlQa2F2z8jqiMF0LzeeNurT/MNHb7Q46qovIRdY4J21LQ5pDmuFwRoR2rIoqBJSSbOOL4GmSnJu+BvrRni+LlxLPJV6DEI8TYHxuDmniOB7CNQeRWwpNdgAkeZYHmGY6uaLtk5PZo7v1VTisihjH34blVxFg+liBfEeZt1meI8VWpatla3eje17e1pBHuUNsyIp+LY9DggBlfYnRoBLj4DhzOSKoIpWEbTQY0S2Nx3xnuuBBt2jgfBVUBF8TTNpwXOcGtGpcQAPEqO/aT9sJbSxundpv8Aqwt75Dr3NuhtXqKltI0ve4NaMyXGwChHf2q4OjpOdw+oH5tjPmR2LPBgBqnCSqeJnjNrALQxnkw+sfrOVpVOvmKIQANaAGgWAAsABoLL6RfhO7mdFFfE87aVrnuIa1ouSdABqVHwWF2JSGrkBG8N2Fh+ZH7RHtP17rBYh/5W8HP9jYbj/wBl4Ov+U0jxK6FVOiIiiiIiAiIgIiICIiAiIggTUb9nXGSBpfATeSBurDxkiH5s8lXoa9mJMEkbg5p4j8iOB5FbCj1uBljzNTPEUx9YH5KXk9o4/WGefFVOLCKPR7RAuEU7TBNwDz1H82P0d3aqwopqpVTszBUO3gwxv9uFxjd33YRfxVVEEX0PUU/yda+3ZNGyT/cN0rgtrWysqniYhz7NsWghpbbKwJNhe/jderqfi2BQ42AJWXI0cCQ4eI4cjkrEsZjby3BA81EPRG0m+N02JA7SQOFr35XXpHoqqn9essOyGFjf9zi4rLhGzMGCkujad85bziSbdg4DwVVJkinSRFstA0h0gfM4fOne6T3O6o8AqzWhgsBYDgF+ooyERS8Q2gZRu6NgdLMdIo83d7jo0cygoTztpWlz3BrQLkk2AHeoVn7VnMOjo+w3D6n+rYveVlhwV+JOElWQ6xuyFvyTOwn23czlrZXFU6+Y4xEA1oAAFgALAAaADsX0iKKIiICIiAiIgIiICIiAiIgIiIMNXRsr2lkjGvaeDhcd/epIwWbC/wC7TdX6Kou9g5NeOs0cs1cRE0if2jdR/wB5p5YvrtHSx9+8zMeICoUeLQ4h8nLG/k1wv5arbWhWYFT4hnJDG49paN78QzVPW+oO0W1rMBIZumSQi+6DYNHAk569lvJZDspGz5OSpi/y55LeTiQuF2vwt+GVB3nPe14Ba95uXWABBNtRbyskQkzMQ6/ANt2Yw8RvZ0bz6vW3mu5XsLFdKvINn6B+JVEbGbwIcHFzdWAG5ffgeznZeijZZj/XmqpOT5328m2VmEpmZUqvEY6EXkkYwfWcB+amnacVOVPDNOe1rdyP/UfYeV1sUuzlNRG7YI972i3ed+J1yqWijL1DOHVOKfLzCJn0dPfePJ0pz/CAqWH4ZHhbd2JjWDjbU8ydSeZW0ihoRERRERAREQEREBERAREQEREBERAREQEREBERAWKopmVbd17Gvb2OAI8isqIMFLQx0ItHGxgOoY0C/ks6IgIiICI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GERITExISFRMWGRwWFxcTFBUZFxQaHBQXGBgSHRcYGyYgHhkjGxcYHy8gIykpLCwsFx8xNTAqNScrLCkBCQoKDgwOGg8PFywkHyQpKSwsKSwtKSkpKSksLC8pLCkpKSwsKSwsLCwsLCkpKSkpKSksLCksKSwsLCwsLyksLP/AABEIAOEA4QMBIgACEQEDEQH/xAAbAAEBAAMBAQEAAAAAAAAAAAAABQMEBgcCAf/EAEUQAAEDAgMEBgQLBQgDAAAAAAEAAgMEEQUhMQYSQWETIlFxgZEVMlKhByMzQlNicoKSsbIUJENUwRY0Y3OTotHhJmTS/8QAGQEBAQADAQAAAAAAAAAAAAAAAAECBAUD/8QAIREBAAEFAQADAQEBAAAAAAAAAAECAwQRMSESE0FRYXH/2gAMAwEAAhEDEQA/APcUREBERAREQEREBERAREQERNEBF+A3X6gIiICIiAiIgIiICIiAiIgIiICIiAiIgIiICIiAi/HODASSABqToFGftKKgltNG+ocMiW9WJvfK7LyugtL4lmbALucGjtcQB71H9HVVf8rUCIexTNz/ANR9zfuAWSLZWmYd50fSO9qYmQn8ZKqP2baukgyNRGT9U736brh9sNoTi8pYxzuhaBYWLd42uXEGx5C/ZzXpUNO2nFmta0fVAH5Lm9qdjfTL+lic1slrODr7rraG4zBtlx4aJGkqidOO2axt2CzMIcejcQHtzIIOW9uj5w1yzytxXoUW11JKbdOwH692fqAUXZzYV2Hytlmc0lpu1rLkX4OJIGmtra2XXSRCYWcAR2EA/mrOkpiXzBVMqhdj2uHa1wI9yyqVUbL01Qb9C1rvajuxw53ZZYThFRRfIVTnD2Kkb47t8WcPeoyW0UQbROoMqqF0X+I34yI/eaLt+8FYhnbUtDmuDmnQtIIPiFF2+0REBERAREQEREBERAREQEREBERAUzE8cbQuEbGmWc+rEzX7Tjo1vMrBW4m+ve6CmI3hlLMRdsP1QPnSctBxW7heEswlpDAS45ve43fIfac7iqjQZgL8TIdWP3+IhZcQt7+LzzOXJWo4xCA1oAAyAAsByAC+kUXQiLUrsWhwwXllYzk5wue4alBtrXrcQjw5u9I9rBw3ja/Idp7lN/tQ2X5KCplHayIhv4n7q4Pa6ukrql3SMczdADWOIJaLA8CRmTfy7FYhjNWnpdBi0WJ36KRr7agHMd41C2149gVW+iqInRgl28BujV4JsWZ5Zjt7+C9H/tL0XylNVR8zHvt84y5Jgira0i0aHHIMSyjlY4+zezvwnP3LeUZPwi6jT7O/szjJSv6B+paBeGT7UfDvbYhWkQSKDHd94hnZ0M/AE3ZJzY/j3ahV1rV+HR4owskaHNPmD7QOoPMKVDWybPuEdQ4vhcbRznVp4Ry8+Afx4qovIiKKIiICIiAiIgIiICIiAouJ1r6+Q00Dt11rzSj+C06NH+I7h2DNZ8cxN1C1rIwDPKdyJp7eLz9VozPh2rNhOFtwmMMBLnE7z3nWR59Z571UZaCgZhkbY427rR7+0k8Se1bCIoop2JY5HhpDOs+V3qxRjee7nbgOZsFq1mKSYi90FKRduUkxF2RfVaPnSctBxW7heDx4UDugl7s3yPN3vPa5x/LRVGiKKqxbOWT9njP8OAgydzpeB+yPFbtBgMGG5siaHcXHrPPMudcrfRQ0KNj2y0WP2c4ua8Cwc22Y9kg6hWURXP4HsbFgr+k3nSSDQusA3mAONuJXQIiGtNOvweHEx8bEx/MjrDucMx4KecJnwvOnmL2/RVBLh3Nk9YeNwriImkvD8fbVP6KRroZ/o5LZ82OGTx3KotXEcMjxVm5I0OGoOhafaadQeYUqOuk2ecGVDi+AmzJzqzsZL+W/5qi+sc8Dalpa4BzXCxBzBHYsgN0UVAo5nbOyNgkJMDzaCQ6sPCBx/SfBX1r19CzEo3RyC7XCx/oR2EHMFT8DrXsc+mmN5ohcOP8AFj0bL38Dz71U4sIiKKIiICIiAiIgL8c4MBJNgMyTw5r9UXaV5qBHTNNnTu3SRq2NvWkd5dX7yD5wFhxN76xw9fqQg/NiB9bvec+6yuL5jjEIDWgAAAADQAZAL6QgUTFKx+IyGlgcWmwM0g/hNOjB/iOGnYM1tY5iRw2PqDeleQyJvtPOngNTyC+8HwsYVGG33nk70jzq95zc8+PusqjPRUTMOY2ONoa1ugH5ntJ7VnRFFFI2h2tpdlW71TOyO+YaTd7reywXcfALl8c23nxyV9Jhe7dh3Z6x4vFAeLGDSSQZ8gba5lvzgmxkGDvMx3p6lxu+onO/I48ifVA0AHADVeNy9Tb/AOte7kU2vJ7/AB9P+EWrxQj9iwyUsN/jax7YW8nCPNzmnw/4xNrccqCS6XDIhwDI53nuO84LoUWpOVXPGjVm1zzUOekqsbhzZPhsnKSGZn6XFZBt5iGFH96wwyMAuZKGUSHuEL7O9/8A1dRSMquOpTm3I7qWXZ3bij2pu2CYGQX3ongslbbI3jdnkcri45q8uEx/ZKn2jAMrLSNzZNGd2WMjRzXjO4OYvcLSoNrqnYl7YsRd01I47sdaB1o7+qydo4cN8cr3ud3bt36a/OS3rOTTc85L0hfE0IqGlrgHNIsQRcEdi/WPEoBBBBFwQbgg6EHsX0vdsoFJIdnJGwPJNO82ge43MbvoHHs9k+CvrXxCgZicbo3i7XCx7R2Ecwc1o4BXPkD4JTeaEhrj9I0+pKO8a8wVU4rKPtFRuLWzxD46A7wHtt+fEe8e8BWEUVho6ttfGyRhu14Dh3H+qzKHgo9FzzU3zfl4uTXGz2Dk1/6lcRIEREUREQEREBRMO/f6yol4RAU7O/15D33LR91WJpRA1zjo0EnuAupeysRZSxud60l5XczI4v8AyI8lUV0RamLV3oyCWU/MaXDmbZDxNgoqdRD0tVySnOOC8MfZvkfGv79G+auLQwGg9G08TD6wF3Htc7rOPmSt9EgXAbb45LjdR6LpHlh3d6snbrBGdIWnhI8eIB5kjp9rtoW7K0c9S4A9G27Wk233nJjL83EBctsZgjsHp96Yl1TMemqHnV0jsyOQGlhlr2rxvXPrp/14ZF36qdx38U8KwqLBImQwsDI2CwA95J4k6krbRFypnbiTMzO5ERFEEREBY6mmbWMcx7Q5jhZzXC4cDqCFkRVXMbM4g7YGqjoZXl1DObUkjySYJP5Rzj80/Nvxyzud30pcTtHgbdoqaSB2W8LtcLgseM2PBGeR91wt74Oton7Q0Tem/vMDnU9QMr9JGbFxt7Qs7vcRwXTsXfnT72HZxr32U+9h1Ch4+PRskVWNGHo5ecTza5+y4h3mriw1dKK2N8bvVe0tPcRZbDZlm1RStmak1FMwO9eO8T/tRksPnYHxVVFRNo/3N1PU/RSBr/8ALk6jvIlp8FbWpi1H6Qglj9thA77ZHzsseBVnpCmhkOrmNv32s73gqp+t9ERRRERARE0QSdq5ugo6gjUsLfxdX+qpU8P7OxrRo0BvkLLzXaHbCTFy5jCGw3yFhd1jcOJPMA2HvXTbG7Uuxneilt0jRvBwFt4XANxpcEjTt5K68YxVG3UKLtR8ayCLhLPG0/ZB33e5itKNjHXqqEcN6R3lCbfmpCysoiIrgfhEd6VrMMo9Wb7qqXPhC2zGkcQXv9ytrnq0Go2glcTlFRMaBzfO51/Jtl0K5uVO69ORm1br1/IERFqtIXO47t/R7PyCKSXemJA6KJrpH3NrAhuhNxYGxN1ubWYucBoqmdtt6OMlt9N45Mv94heX/AXhIr5qqrlG/Izdax7+sd5++ZHXOe9bdz+ue0r2ooiaZqnkNi3biaJrq5DvD8IccLS+WkxCGMXJfLSu3QBq47pJaO+yv4ViseNwsmhdvRvF2u3XNvYkHJwB1BW2p+AYK3Z6nZAwksYXbt7XAc9z93LgN63gsJ+Mx485mmY8j1QREWDzFA2dd6GxuojGUdZA2YZ5dLC7ccAO0sdc9yvrmsbBgxXBpAf4k0R5h8Bt5bq2cadXG3h1au6/r0hERdN2UXB/3eqrY+G8yUffZZ3+5h81aUaPqYi/61O0+Urh/VWUSBRdlDuRSR/RzSs8OkLh7nLHtbtEcBjbuAGR9w2+jQLXdbjqBbnyXE4XtfPhj3OuHte7fe0gDeJtcggZGw7uSsQkzES9URYqaoFWxr2+q4Bw7iLhZVGQiIgL8Iuv1EHk2N7NS4K9wLHOjv1XgXBBNmg20doLHjouo2F2ckoHOmlaWEt3WtPrWJBLiOGgAHerW10Rlop7ahu9+Eh39FUik6ZocNCAR4i6y34win19qNi3Vq6E/Wlb5xE/0VlRdpfiv2aT6OdhP2XXjP6wsYZStIiIrzuqk6HaCdp/iUUbx9yZzSP9y6FQ9vB6KxLDKrIMk6SjkJ7XgPiH4muVxc3KjVe3IzadXN/2BERarSQtusJOOYfVQtBc5zLtA1LmEPaPFzQvPfgBxMWq6ckb3UlaOJGbXnuHU/EvX1xmM/BhDWVH7XTSyUlTcu34rFpcdXFh7eIBANzcG5XvRXHxmiWzbuR8Jt1frs1p4TirMZjMjA4ND3x9YAEmOR0ZORORLTbl2KGdn6+doa/FLC1iYaSNkjsresXuA8AFW2dwJmzdOyBjpHtaXHekIL3Fzy8kkAcXFecxER15TFMR3cqSIiweYuax6TpMUwaMamWaTuDID/8AS6Vc/g49MY64ixZRU1j2iWd2Q/02lbGNG7kNvEp3dj/HoaIi6jsozOtiLuVM33yu/wCFZUXCvj6usfwHRxD7rC53verSJDmtt8AfjEbHxi7479X2mm17cxYe9cLQbPz4k/cZG4EHdcXAhrDx3ieI7NV6+ouyw345n/STyuHdv7o/SsoljNO5U6GlFDHHGMwxoaD22FrrOiLFmIiICIiDFVQCqY9h0c0tPiLKfsvUGopIb+s1vRu5OYSw/pVVRcI/cqmqg4OIqGdz8n+T2n8SqLS0ccofSdPLGNXNO79oZtPmAt5FFaeD1/pOCKX2mgnkdHDwNwtxQ8JPoupmpz6r7zxdzj8Ywdzs7djlcRIQNutnDtTQzQNNpbb8Tr23ZWHeYbjMZixPYSoWyWPjaOlZKRuyDqTMIsY5W5PYRqDfOx4ELvF5xtdQO2KqnYjE1zqSawrY259G7RtW1vZwdbvsbkjwv2/nT52Gvk2fsp87DpEWOmqW1jGvY4OY4BzXNNw4HQgrIuW4oiIogiIgIi/Cd3M6IrTxnFmYFBJPKbMjbvHn2NHMmwHMr9+DHBX4dSGecWqat5qZQb3bv/JxZ5jdZbq8CSFz+HQH4Satrhf0ZSvvfhWTtOQHbEzidCcs79X09dPHtfCnc9l2MWz9dO57IviaYU7XOcbNaC4nsAFyV9qJtI81nR0rT1pz17fNibnIfHJv3lstuWTZaItpxI4WdM50zvvu3gPw7o8FXX41oYABkBkF+oNfEKsUMUkh0Y1zvIErV2cpTRUsDTruAu+07rO95K19pz+0thpxrPIGn7DevIfJtvFWtFU/RERRRERAREQFE2i/cHQ1Q/hO3ZLcYn2a4/dO67wKtr4nhFS1zXC7XAgg8QRYhCX0Ddfqi7Ozmm36WQ3fD6pPz4j6j/AdU9hCtIJeP4e6qY2SL5eE78fPKzozyc248ltYZiLcVibIzQ6g6tPFh5g5LaUCujOz0rqhgJgebzsHzD/MNH6h4qovr5ewSgggEEWIIuCDqCOxfkMwqGhzSHNIuCDcEdq+1Fea4hszUbAvfLQxuqKFxLpKQH4yAk3c+DtbqdzXLK97tq4HtHBtEzegkDrZOacnsN7EOYcxn4LtVzG0Pwd0m0LzLuvgqf5imcY5b2tcluTsgB1gVr3bFNfvJat7Gpue8lkRc+/Z7GMGI6KelrY88p2uhmtwaHMu0nmbf8YW43iUBIkwaXvhqYHg87ZWWpONchoVYd2ORt0yLmZMexF+UeDVBP8AiVEEYHPUrKMIxnGDYuo6FhGo3qiYHuyZpz/6kY1yfwpxLs/mlXFsZhwKMyzyNjYOLjryA1J5DNc9BhtV8JJs5slLhl897q1FYOwD5kR7dSLWvfq9FgvwZU2HSCacyVlQMxLVO39w3v1I/VbY6ZXHArrlt2semj2fZb1nFpt+z7LBRUTMNjZFExrI2ANa1osGgaABZ0X4TZbLbfFTUNpGOe8hrWi5J4AKTgEDqpz6qQEPlsGNOscQza3vPrHvCwX/ALVSD+UjdflUPB98bT4EjkuhVToiKXtBiDqOMMjzmlPRxDmdXnk0XJPcorXw4+lKuaf5kQ6CPsJveV/nZt/qlXFq4Zh7cLiZE3RotftPFx5k3PitpEgRERRERAREQEREEjHaB79yeEfHw3IH0jD68J7xp2Fb2HV7MTjbIw3a4eIPFpHaDktlQa2F2z8jqiMF0LzeeNurT/MNHb7Q46qovIRdY4J21LQ5pDmuFwRoR2rIoqBJSSbOOL4GmSnJu+BvrRni+LlxLPJV6DEI8TYHxuDmniOB7CNQeRWwpNdgAkeZYHmGY6uaLtk5PZo7v1VTisihjH34blVxFg+liBfEeZt1meI8VWpatla3eje17e1pBHuUNsyIp+LY9DggBlfYnRoBLj4DhzOSKoIpWEbTQY0S2Nx3xnuuBBt2jgfBVUBF8TTNpwXOcGtGpcQAPEqO/aT9sJbSxundpv8Aqwt75Dr3NuhtXqKltI0ve4NaMyXGwChHf2q4OjpOdw+oH5tjPmR2LPBgBqnCSqeJnjNrALQxnkw+sfrOVpVOvmKIQANaAGgWAAsABoLL6RfhO7mdFFfE87aVrnuIa1ouSdABqVHwWF2JSGrkBG8N2Fh+ZH7RHtP17rBYh/5W8HP9jYbj/wBl4Ov+U0jxK6FVOiIiiiIiAiIgIiICIiAiIggTUb9nXGSBpfATeSBurDxkiH5s8lXoa9mJMEkbg5p4j8iOB5FbCj1uBljzNTPEUx9YH5KXk9o4/WGefFVOLCKPR7RAuEU7TBNwDz1H82P0d3aqwopqpVTszBUO3gwxv9uFxjd33YRfxVVEEX0PUU/yda+3ZNGyT/cN0rgtrWysqniYhz7NsWghpbbKwJNhe/jderqfi2BQ42AJWXI0cCQ4eI4cjkrEsZjby3BA81EPRG0m+N02JA7SQOFr35XXpHoqqn9essOyGFjf9zi4rLhGzMGCkujad85bziSbdg4DwVVJkinSRFstA0h0gfM4fOne6T3O6o8AqzWhgsBYDgF+ooyERS8Q2gZRu6NgdLMdIo83d7jo0cygoTztpWlz3BrQLkk2AHeoVn7VnMOjo+w3D6n+rYveVlhwV+JOElWQ6xuyFvyTOwn23czlrZXFU6+Y4xEA1oAAFgALAAaADsX0iKKIiICIiAiIgIiICIiAiIgIiIMNXRsr2lkjGvaeDhcd/epIwWbC/wC7TdX6Kou9g5NeOs0cs1cRE0if2jdR/wB5p5YvrtHSx9+8zMeICoUeLQ4h8nLG/k1wv5arbWhWYFT4hnJDG49paN78QzVPW+oO0W1rMBIZumSQi+6DYNHAk569lvJZDspGz5OSpi/y55LeTiQuF2vwt+GVB3nPe14Ba95uXWABBNtRbyskQkzMQ6/ANt2Yw8RvZ0bz6vW3mu5XsLFdKvINn6B+JVEbGbwIcHFzdWAG5ffgeznZeijZZj/XmqpOT5328m2VmEpmZUqvEY6EXkkYwfWcB+amnacVOVPDNOe1rdyP/UfYeV1sUuzlNRG7YI972i3ed+J1yqWijL1DOHVOKfLzCJn0dPfePJ0pz/CAqWH4ZHhbd2JjWDjbU8ydSeZW0ihoRERRERAREQEREBERAREQEREBERAREQEREBERAWKopmVbd17Gvb2OAI8isqIMFLQx0ItHGxgOoY0C/ks6IgIiICI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71600" y="274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2057400"/>
            <a:ext cx="1981200" cy="18288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362200"/>
            <a:ext cx="1371600" cy="1219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0668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CARBON</a:t>
            </a:r>
            <a:endParaRPr lang="en-US" sz="2800" b="1" dirty="0"/>
          </a:p>
        </p:txBody>
      </p:sp>
      <p:sp>
        <p:nvSpPr>
          <p:cNvPr id="11" name="Oval 10"/>
          <p:cNvSpPr/>
          <p:nvPr/>
        </p:nvSpPr>
        <p:spPr>
          <a:xfrm>
            <a:off x="1524000" y="2286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0" y="3505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000" y="1981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4600" y="2895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3810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" y="2895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52800" y="1066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NITROGEN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5943600" y="10668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NEON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4267200" y="274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200" y="2057400"/>
            <a:ext cx="1981200" cy="18288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0" y="2362200"/>
            <a:ext cx="1371600" cy="1219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19600" y="2286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19600" y="3505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10200" y="2895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19600" y="3810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29000" y="2895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267200" y="1981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781800" y="2819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19800" y="2133600"/>
            <a:ext cx="1981200" cy="18288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24600" y="2438400"/>
            <a:ext cx="1371600" cy="1219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934200" y="2362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934200" y="3581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10400" y="2057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924800" y="29718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34200" y="3886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3600" y="29718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81800" y="2057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43600" y="2743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924800" y="2743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62800" y="3886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95600" y="5791200"/>
            <a:ext cx="3276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ELECTRON DOT DIAGRAM</a:t>
            </a:r>
            <a:endParaRPr lang="en-US" sz="2800" b="1" dirty="0"/>
          </a:p>
        </p:txBody>
      </p:sp>
      <p:sp>
        <p:nvSpPr>
          <p:cNvPr id="49" name="Rectangle 48"/>
          <p:cNvSpPr/>
          <p:nvPr/>
        </p:nvSpPr>
        <p:spPr>
          <a:xfrm>
            <a:off x="1981200" y="4724400"/>
            <a:ext cx="838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C</a:t>
            </a:r>
            <a:endParaRPr lang="en-US" sz="4800" b="1" dirty="0"/>
          </a:p>
        </p:txBody>
      </p:sp>
      <p:sp>
        <p:nvSpPr>
          <p:cNvPr id="50" name="Oval 49"/>
          <p:cNvSpPr/>
          <p:nvPr/>
        </p:nvSpPr>
        <p:spPr>
          <a:xfrm>
            <a:off x="2286000" y="4800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286000" y="5486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5105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81200" y="5105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743200" y="5486400"/>
            <a:ext cx="838200" cy="4572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191000" y="4724400"/>
            <a:ext cx="838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N</a:t>
            </a:r>
          </a:p>
        </p:txBody>
      </p:sp>
      <p:sp>
        <p:nvSpPr>
          <p:cNvPr id="56" name="Oval 55"/>
          <p:cNvSpPr/>
          <p:nvPr/>
        </p:nvSpPr>
        <p:spPr>
          <a:xfrm>
            <a:off x="4419600" y="4800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95800" y="5486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800600" y="5105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191000" y="5105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010400" y="48006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Ne</a:t>
            </a:r>
            <a:endParaRPr lang="en-US" sz="4800" b="1" dirty="0"/>
          </a:p>
        </p:txBody>
      </p:sp>
      <p:sp>
        <p:nvSpPr>
          <p:cNvPr id="61" name="Oval 60"/>
          <p:cNvSpPr/>
          <p:nvPr/>
        </p:nvSpPr>
        <p:spPr>
          <a:xfrm>
            <a:off x="7315200" y="48768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315200" y="5562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001000" y="51054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10400" y="5181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800600" y="5334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543800" y="48768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001000" y="53340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543800" y="55626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10400" y="5410200"/>
            <a:ext cx="152400" cy="152400"/>
          </a:xfrm>
          <a:prstGeom prst="ellipse">
            <a:avLst/>
          </a:prstGeom>
          <a:solidFill>
            <a:srgbClr val="E86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0" y="4724400"/>
            <a:ext cx="1828800" cy="16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</a:rPr>
              <a:t>Draw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</a:rPr>
              <a:t>valence e- around symbol</a:t>
            </a:r>
            <a:endParaRPr lang="en-US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05200" y="4038600"/>
            <a:ext cx="51054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38200" y="4038600"/>
            <a:ext cx="60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75" name="Rectangle 74"/>
          <p:cNvSpPr/>
          <p:nvPr/>
        </p:nvSpPr>
        <p:spPr>
          <a:xfrm>
            <a:off x="3962400" y="3962400"/>
            <a:ext cx="60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76" name="Rectangle 75"/>
          <p:cNvSpPr/>
          <p:nvPr/>
        </p:nvSpPr>
        <p:spPr>
          <a:xfrm>
            <a:off x="6629400" y="4038600"/>
            <a:ext cx="60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1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Extra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A. Dark zigzag line on PT goes through semimetals</a:t>
            </a:r>
          </a:p>
          <a:p>
            <a:r>
              <a:rPr lang="en-US" sz="3600" dirty="0" smtClean="0"/>
              <a:t>B. Elements in the same row/period, have the same number of shells</a:t>
            </a:r>
          </a:p>
          <a:p>
            <a:r>
              <a:rPr lang="en-US" sz="3600" dirty="0" smtClean="0"/>
              <a:t>C</a:t>
            </a:r>
            <a:r>
              <a:rPr lang="en-US" sz="3600" u="sng" dirty="0" smtClean="0"/>
              <a:t>. Isotopes have the same number of p+, but different number of n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ISOTOPE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467600" cy="1935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overall charge of each?</a:t>
            </a:r>
          </a:p>
          <a:p>
            <a:pPr lvl="1"/>
            <a:r>
              <a:rPr lang="en-US" sz="3200" dirty="0" smtClean="0"/>
              <a:t>NEUTRAL or 0</a:t>
            </a:r>
          </a:p>
          <a:p>
            <a:pPr lvl="1"/>
            <a:r>
              <a:rPr lang="en-US" sz="3200" dirty="0" smtClean="0"/>
              <a:t>What particle is different?</a:t>
            </a:r>
          </a:p>
          <a:p>
            <a:pPr lvl="2"/>
            <a:r>
              <a:rPr lang="en-US" sz="2800" dirty="0" smtClean="0"/>
              <a:t>NEUTRONS</a:t>
            </a:r>
            <a:endParaRPr lang="en-US" sz="2800" dirty="0"/>
          </a:p>
        </p:txBody>
      </p:sp>
      <p:pic>
        <p:nvPicPr>
          <p:cNvPr id="17410" name="Picture 2" descr="http://kgortney.pbworks.com/f/Hydrogen_isoto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9783205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141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VALENCE ELECTRONS</vt:lpstr>
      <vt:lpstr>1.Valence Electrons</vt:lpstr>
      <vt:lpstr>Slide 3</vt:lpstr>
      <vt:lpstr>2. Elements in  the same group have:</vt:lpstr>
      <vt:lpstr>3.ELECTRON DOT DIAGRAMS</vt:lpstr>
      <vt:lpstr>4. Extra info</vt:lpstr>
      <vt:lpstr>ISOTOPE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VALENCE ELECTRONS</dc:title>
  <dc:creator>kcrozier</dc:creator>
  <cp:lastModifiedBy>itoal</cp:lastModifiedBy>
  <cp:revision>10</cp:revision>
  <dcterms:created xsi:type="dcterms:W3CDTF">2012-11-27T23:07:18Z</dcterms:created>
  <dcterms:modified xsi:type="dcterms:W3CDTF">2014-09-29T15:02:47Z</dcterms:modified>
</cp:coreProperties>
</file>